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63" r:id="rId3"/>
    <p:sldId id="261" r:id="rId4"/>
    <p:sldId id="257" r:id="rId5"/>
    <p:sldId id="258" r:id="rId6"/>
    <p:sldId id="259" r:id="rId7"/>
    <p:sldId id="260"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7099300" cy="10234613"/>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6" autoAdjust="0"/>
    <p:restoredTop sz="94660"/>
  </p:normalViewPr>
  <p:slideViewPr>
    <p:cSldViewPr>
      <p:cViewPr varScale="1">
        <p:scale>
          <a:sx n="114" d="100"/>
          <a:sy n="114" d="100"/>
        </p:scale>
        <p:origin x="126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667C50EF-431E-475C-B6F5-4BBEC137A494}" type="datetimeFigureOut">
              <a:rPr lang="en-GB" smtClean="0"/>
              <a:pPr/>
              <a:t>24/05/2022</a:t>
            </a:fld>
            <a:endParaRPr lang="en-GB"/>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AF397C43-6498-4D17-8F79-2606B9F8A47C}" type="slidenum">
              <a:rPr lang="en-GB" smtClean="0"/>
              <a:pPr/>
              <a:t>‹N°›</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C43CCD0E-6234-4F99-896E-59DD282A9C3B}" type="datetimeFigureOut">
              <a:rPr lang="fr-FR" smtClean="0"/>
              <a:t>24/05/2022</a:t>
            </a:fld>
            <a:endParaRPr lang="fr-FR"/>
          </a:p>
        </p:txBody>
      </p:sp>
      <p:sp>
        <p:nvSpPr>
          <p:cNvPr id="4" name="Espace réservé de l'image des diapositives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05601106-6165-455F-8CF7-573F16DF6D00}" type="slidenum">
              <a:rPr lang="fr-FR" smtClean="0"/>
              <a:t>‹N°›</a:t>
            </a:fld>
            <a:endParaRPr lang="fr-FR"/>
          </a:p>
        </p:txBody>
      </p:sp>
    </p:spTree>
    <p:extLst>
      <p:ext uri="{BB962C8B-B14F-4D97-AF65-F5344CB8AC3E}">
        <p14:creationId xmlns:p14="http://schemas.microsoft.com/office/powerpoint/2010/main" val="4053366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A1D1C5D-7EC3-4957-A7D7-98F86F06AD29}" type="datetime1">
              <a:rPr lang="en-US" smtClean="0"/>
              <a:t>5/24/2022</a:t>
            </a:fld>
            <a:endParaRPr lang="en-US"/>
          </a:p>
        </p:txBody>
      </p:sp>
      <p:sp>
        <p:nvSpPr>
          <p:cNvPr id="5" name="Footer Placeholder 4"/>
          <p:cNvSpPr>
            <a:spLocks noGrp="1"/>
          </p:cNvSpPr>
          <p:nvPr>
            <p:ph type="ftr" sz="quarter" idx="11"/>
          </p:nvPr>
        </p:nvSpPr>
        <p:spPr/>
        <p:txBody>
          <a:bodyPr/>
          <a:lstStyle/>
          <a:p>
            <a:r>
              <a:rPr lang="en-US"/>
              <a:t>Made for 1st VFW by Red Dog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BFA65B-121D-478F-976C-4FEED68591F5}" type="datetime1">
              <a:rPr lang="en-US" smtClean="0"/>
              <a:t>5/24/2022</a:t>
            </a:fld>
            <a:endParaRPr lang="en-US"/>
          </a:p>
        </p:txBody>
      </p:sp>
      <p:sp>
        <p:nvSpPr>
          <p:cNvPr id="5" name="Footer Placeholder 4"/>
          <p:cNvSpPr>
            <a:spLocks noGrp="1"/>
          </p:cNvSpPr>
          <p:nvPr>
            <p:ph type="ftr" sz="quarter" idx="11"/>
          </p:nvPr>
        </p:nvSpPr>
        <p:spPr/>
        <p:txBody>
          <a:bodyPr/>
          <a:lstStyle/>
          <a:p>
            <a:r>
              <a:rPr lang="en-US"/>
              <a:t>Made for 1st VFW by Red Dog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5AF2FA-6B2A-49D2-AE47-C43F06020AA3}" type="datetime1">
              <a:rPr lang="en-US" smtClean="0"/>
              <a:t>5/24/2022</a:t>
            </a:fld>
            <a:endParaRPr lang="en-US"/>
          </a:p>
        </p:txBody>
      </p:sp>
      <p:sp>
        <p:nvSpPr>
          <p:cNvPr id="5" name="Footer Placeholder 4"/>
          <p:cNvSpPr>
            <a:spLocks noGrp="1"/>
          </p:cNvSpPr>
          <p:nvPr>
            <p:ph type="ftr" sz="quarter" idx="11"/>
          </p:nvPr>
        </p:nvSpPr>
        <p:spPr/>
        <p:txBody>
          <a:bodyPr/>
          <a:lstStyle/>
          <a:p>
            <a:r>
              <a:rPr lang="en-US"/>
              <a:t>Made for 1st VFW by Red Dog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15F527-4E0F-4B4E-882E-A1A094089C72}" type="datetime1">
              <a:rPr lang="en-US" smtClean="0"/>
              <a:t>5/24/2022</a:t>
            </a:fld>
            <a:endParaRPr lang="en-US"/>
          </a:p>
        </p:txBody>
      </p:sp>
      <p:sp>
        <p:nvSpPr>
          <p:cNvPr id="5" name="Footer Placeholder 4"/>
          <p:cNvSpPr>
            <a:spLocks noGrp="1"/>
          </p:cNvSpPr>
          <p:nvPr>
            <p:ph type="ftr" sz="quarter" idx="11"/>
          </p:nvPr>
        </p:nvSpPr>
        <p:spPr/>
        <p:txBody>
          <a:bodyPr/>
          <a:lstStyle/>
          <a:p>
            <a:r>
              <a:rPr lang="en-US"/>
              <a:t>Made for 1st VFW by Red Dog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CD9A3B-B324-4A41-89B0-5CF29459434E}" type="datetime1">
              <a:rPr lang="en-US" smtClean="0"/>
              <a:t>5/24/2022</a:t>
            </a:fld>
            <a:endParaRPr lang="en-US"/>
          </a:p>
        </p:txBody>
      </p:sp>
      <p:sp>
        <p:nvSpPr>
          <p:cNvPr id="5" name="Footer Placeholder 4"/>
          <p:cNvSpPr>
            <a:spLocks noGrp="1"/>
          </p:cNvSpPr>
          <p:nvPr>
            <p:ph type="ftr" sz="quarter" idx="11"/>
          </p:nvPr>
        </p:nvSpPr>
        <p:spPr/>
        <p:txBody>
          <a:bodyPr/>
          <a:lstStyle/>
          <a:p>
            <a:r>
              <a:rPr lang="en-US"/>
              <a:t>Made for 1st VFW by Red Dog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E79D975-4B64-47C6-A683-8EF51B245D72}" type="datetime1">
              <a:rPr lang="en-US" smtClean="0"/>
              <a:t>5/24/2022</a:t>
            </a:fld>
            <a:endParaRPr lang="en-US"/>
          </a:p>
        </p:txBody>
      </p:sp>
      <p:sp>
        <p:nvSpPr>
          <p:cNvPr id="6" name="Footer Placeholder 5"/>
          <p:cNvSpPr>
            <a:spLocks noGrp="1"/>
          </p:cNvSpPr>
          <p:nvPr>
            <p:ph type="ftr" sz="quarter" idx="11"/>
          </p:nvPr>
        </p:nvSpPr>
        <p:spPr/>
        <p:txBody>
          <a:bodyPr/>
          <a:lstStyle/>
          <a:p>
            <a:r>
              <a:rPr lang="en-US"/>
              <a:t>Made for 1st VFW by Red Dog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463FB75-70BE-4EFA-AF1F-FF7A456FAA3A}" type="datetime1">
              <a:rPr lang="en-US" smtClean="0"/>
              <a:t>5/24/2022</a:t>
            </a:fld>
            <a:endParaRPr lang="en-US"/>
          </a:p>
        </p:txBody>
      </p:sp>
      <p:sp>
        <p:nvSpPr>
          <p:cNvPr id="8" name="Footer Placeholder 7"/>
          <p:cNvSpPr>
            <a:spLocks noGrp="1"/>
          </p:cNvSpPr>
          <p:nvPr>
            <p:ph type="ftr" sz="quarter" idx="11"/>
          </p:nvPr>
        </p:nvSpPr>
        <p:spPr/>
        <p:txBody>
          <a:bodyPr/>
          <a:lstStyle/>
          <a:p>
            <a:r>
              <a:rPr lang="en-US"/>
              <a:t>Made for 1st VFW by Red Dog</a:t>
            </a:r>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9E2AED-6FAB-4455-94D1-589C235F3232}" type="datetime1">
              <a:rPr lang="en-US" smtClean="0"/>
              <a:t>5/24/2022</a:t>
            </a:fld>
            <a:endParaRPr lang="en-US"/>
          </a:p>
        </p:txBody>
      </p:sp>
      <p:sp>
        <p:nvSpPr>
          <p:cNvPr id="4" name="Footer Placeholder 3"/>
          <p:cNvSpPr>
            <a:spLocks noGrp="1"/>
          </p:cNvSpPr>
          <p:nvPr>
            <p:ph type="ftr" sz="quarter" idx="11"/>
          </p:nvPr>
        </p:nvSpPr>
        <p:spPr/>
        <p:txBody>
          <a:bodyPr/>
          <a:lstStyle/>
          <a:p>
            <a:r>
              <a:rPr lang="en-US"/>
              <a:t>Made for 1st VFW by Red Dog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B25CE-D53C-4344-A9E7-6BA6617BAD30}" type="datetime1">
              <a:rPr lang="en-US" smtClean="0"/>
              <a:t>5/24/2022</a:t>
            </a:fld>
            <a:endParaRPr lang="en-US"/>
          </a:p>
        </p:txBody>
      </p:sp>
      <p:sp>
        <p:nvSpPr>
          <p:cNvPr id="3" name="Footer Placeholder 2"/>
          <p:cNvSpPr>
            <a:spLocks noGrp="1"/>
          </p:cNvSpPr>
          <p:nvPr>
            <p:ph type="ftr" sz="quarter" idx="11"/>
          </p:nvPr>
        </p:nvSpPr>
        <p:spPr/>
        <p:txBody>
          <a:bodyPr/>
          <a:lstStyle/>
          <a:p>
            <a:r>
              <a:rPr lang="en-US"/>
              <a:t>Made for 1st VFW by Red Dog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D39380-C3E0-43E3-8B3F-4AC1C50011E5}" type="datetime1">
              <a:rPr lang="en-US" smtClean="0"/>
              <a:t>5/24/2022</a:t>
            </a:fld>
            <a:endParaRPr lang="en-US"/>
          </a:p>
        </p:txBody>
      </p:sp>
      <p:sp>
        <p:nvSpPr>
          <p:cNvPr id="6" name="Footer Placeholder 5"/>
          <p:cNvSpPr>
            <a:spLocks noGrp="1"/>
          </p:cNvSpPr>
          <p:nvPr>
            <p:ph type="ftr" sz="quarter" idx="11"/>
          </p:nvPr>
        </p:nvSpPr>
        <p:spPr/>
        <p:txBody>
          <a:bodyPr/>
          <a:lstStyle/>
          <a:p>
            <a:r>
              <a:rPr lang="en-US"/>
              <a:t>Made for 1st VFW by Red Dog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21420E-5D9D-419A-961C-E9C74A08324C}" type="datetime1">
              <a:rPr lang="en-US" smtClean="0"/>
              <a:t>5/24/2022</a:t>
            </a:fld>
            <a:endParaRPr lang="en-US"/>
          </a:p>
        </p:txBody>
      </p:sp>
      <p:sp>
        <p:nvSpPr>
          <p:cNvPr id="6" name="Footer Placeholder 5"/>
          <p:cNvSpPr>
            <a:spLocks noGrp="1"/>
          </p:cNvSpPr>
          <p:nvPr>
            <p:ph type="ftr" sz="quarter" idx="11"/>
          </p:nvPr>
        </p:nvSpPr>
        <p:spPr/>
        <p:txBody>
          <a:bodyPr/>
          <a:lstStyle/>
          <a:p>
            <a:r>
              <a:rPr lang="en-US"/>
              <a:t>Made for 1st VFW by Red Dog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2A19D1-FC7C-4267-8DF9-716407EDDC99}" type="datetime1">
              <a:rPr lang="en-US" smtClean="0"/>
              <a:t>5/24/2022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Made for 1st VFW by Red Dog</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3.png"/><Relationship Id="rId7"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oleObject" Target="../embeddings/oleObject1.bin"/><Relationship Id="rId10" Type="http://schemas.openxmlformats.org/officeDocument/2006/relationships/image" Target="../media/image20.jpeg"/><Relationship Id="rId4" Type="http://schemas.openxmlformats.org/officeDocument/2006/relationships/image" Target="../media/image16.png"/><Relationship Id="rId9"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2209799"/>
          </a:xfrm>
        </p:spPr>
        <p:txBody>
          <a:bodyPr>
            <a:normAutofit/>
          </a:bodyPr>
          <a:lstStyle/>
          <a:p>
            <a:r>
              <a:rPr lang="en-AU" dirty="0"/>
              <a:t>Multipurpose Training TDY</a:t>
            </a:r>
            <a:br>
              <a:rPr lang="en-AU" dirty="0"/>
            </a:br>
            <a:r>
              <a:rPr lang="en-AU" dirty="0" err="1"/>
              <a:t>Nellis</a:t>
            </a:r>
            <a:r>
              <a:rPr lang="en-AU" dirty="0"/>
              <a:t> AFB 1</a:t>
            </a:r>
            <a:r>
              <a:rPr lang="en-AU" baseline="30000" dirty="0"/>
              <a:t>st</a:t>
            </a:r>
            <a:r>
              <a:rPr lang="en-AU" dirty="0"/>
              <a:t> VFW</a:t>
            </a:r>
            <a:br>
              <a:rPr lang="en-AU" dirty="0"/>
            </a:br>
            <a:r>
              <a:rPr lang="en-AU" dirty="0"/>
              <a:t>22</a:t>
            </a:r>
            <a:r>
              <a:rPr lang="en-AU" baseline="30000" dirty="0"/>
              <a:t>nd</a:t>
            </a:r>
            <a:r>
              <a:rPr lang="en-AU" dirty="0"/>
              <a:t> – VMFA-212</a:t>
            </a:r>
          </a:p>
        </p:txBody>
      </p:sp>
      <p:sp>
        <p:nvSpPr>
          <p:cNvPr id="4" name="Espace réservé du pied de page 3">
            <a:extLst>
              <a:ext uri="{FF2B5EF4-FFF2-40B4-BE49-F238E27FC236}">
                <a16:creationId xmlns:a16="http://schemas.microsoft.com/office/drawing/2014/main" id="{48D10F1A-EFCA-74FA-4638-95157FB55F72}"/>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33619C4C-45AF-1667-2F51-A9F6EC55F862}"/>
              </a:ext>
            </a:extLst>
          </p:cNvPr>
          <p:cNvSpPr>
            <a:spLocks noGrp="1"/>
          </p:cNvSpPr>
          <p:nvPr>
            <p:ph type="sldNum" sz="quarter" idx="12"/>
          </p:nvPr>
        </p:nvSpPr>
        <p:spPr/>
        <p:txBody>
          <a:bodyPr/>
          <a:lstStyle/>
          <a:p>
            <a:fld id="{B6F15528-21DE-4FAA-801E-634DDDAF4B2B}" type="slidenum">
              <a:rPr lang="en-US" smtClean="0"/>
              <a:pPr/>
              <a:t>1</a:t>
            </a:fld>
            <a:endParaRPr lang="en-US"/>
          </a:p>
        </p:txBody>
      </p:sp>
      <p:pic>
        <p:nvPicPr>
          <p:cNvPr id="7" name="Image 6">
            <a:extLst>
              <a:ext uri="{FF2B5EF4-FFF2-40B4-BE49-F238E27FC236}">
                <a16:creationId xmlns:a16="http://schemas.microsoft.com/office/drawing/2014/main" id="{A7CE4344-EA55-115C-7DA1-EA693E8CC1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895600"/>
            <a:ext cx="3048000" cy="3276600"/>
          </a:xfrm>
          <a:prstGeom prst="rect">
            <a:avLst/>
          </a:prstGeom>
        </p:spPr>
      </p:pic>
      <p:pic>
        <p:nvPicPr>
          <p:cNvPr id="9" name="Image 8">
            <a:extLst>
              <a:ext uri="{FF2B5EF4-FFF2-40B4-BE49-F238E27FC236}">
                <a16:creationId xmlns:a16="http://schemas.microsoft.com/office/drawing/2014/main" id="{FAB6FB58-AB32-A799-6603-67B5113CA7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5077" y="2919663"/>
            <a:ext cx="3384155" cy="3276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4D77FA-DFB4-D806-C2F7-B65AF19768CE}"/>
              </a:ext>
            </a:extLst>
          </p:cNvPr>
          <p:cNvSpPr>
            <a:spLocks noGrp="1"/>
          </p:cNvSpPr>
          <p:nvPr>
            <p:ph type="title"/>
          </p:nvPr>
        </p:nvSpPr>
        <p:spPr/>
        <p:txBody>
          <a:bodyPr/>
          <a:lstStyle/>
          <a:p>
            <a:r>
              <a:rPr lang="en-AU" dirty="0"/>
              <a:t>Ranges (76)</a:t>
            </a:r>
            <a:endParaRPr lang="fr-FR" dirty="0"/>
          </a:p>
        </p:txBody>
      </p:sp>
      <p:sp>
        <p:nvSpPr>
          <p:cNvPr id="3" name="Espace réservé du contenu 2">
            <a:extLst>
              <a:ext uri="{FF2B5EF4-FFF2-40B4-BE49-F238E27FC236}">
                <a16:creationId xmlns:a16="http://schemas.microsoft.com/office/drawing/2014/main" id="{4FC7896C-ABD7-3EAD-8FC9-E759C0DC25D2}"/>
              </a:ext>
            </a:extLst>
          </p:cNvPr>
          <p:cNvSpPr>
            <a:spLocks noGrp="1"/>
          </p:cNvSpPr>
          <p:nvPr>
            <p:ph idx="1"/>
          </p:nvPr>
        </p:nvSpPr>
        <p:spPr/>
        <p:txBody>
          <a:bodyPr>
            <a:normAutofit/>
          </a:bodyPr>
          <a:lstStyle/>
          <a:p>
            <a:r>
              <a:rPr lang="en-US" sz="2000" dirty="0"/>
              <a:t>R-76 – airfield with dispersed aircraft, dispersed helicopters and various structure.  RWY 08/26.</a:t>
            </a:r>
            <a:br>
              <a:rPr lang="en-US" sz="2000" dirty="0"/>
            </a:br>
            <a:r>
              <a:rPr lang="en-US" sz="2000" dirty="0"/>
              <a:t>INS waypoint N37°25.817 ’ W116°51.195’</a:t>
            </a:r>
            <a:br>
              <a:rPr lang="en-US" sz="2000" dirty="0"/>
            </a:br>
            <a:r>
              <a:rPr lang="en-US" sz="2000" dirty="0"/>
              <a:t>Range Control (Blackjack) 377.8</a:t>
            </a:r>
            <a:br>
              <a:rPr lang="en-US" sz="2000" dirty="0"/>
            </a:br>
            <a:r>
              <a:rPr lang="en-US" sz="2000" dirty="0"/>
              <a:t>Airfield is protected by a non lethal SA-2 close to the South.</a:t>
            </a:r>
            <a:br>
              <a:rPr lang="en-US" sz="2000" dirty="0"/>
            </a:br>
            <a:r>
              <a:rPr lang="en-US" sz="2000" dirty="0"/>
              <a:t>Intent: Train multiple flight OCA strike with SEAD and Strike. </a:t>
            </a:r>
            <a:br>
              <a:rPr lang="en-US" dirty="0"/>
            </a:br>
            <a:endParaRPr lang="en-US" dirty="0"/>
          </a:p>
        </p:txBody>
      </p:sp>
      <p:pic>
        <p:nvPicPr>
          <p:cNvPr id="5" name="Image 4" descr="Une image contenant texte&#10;&#10;Description générée automatiquement">
            <a:extLst>
              <a:ext uri="{FF2B5EF4-FFF2-40B4-BE49-F238E27FC236}">
                <a16:creationId xmlns:a16="http://schemas.microsoft.com/office/drawing/2014/main" id="{38554226-F9CC-2281-97EA-BAC537A4E0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3660490"/>
            <a:ext cx="3361876" cy="2465673"/>
          </a:xfrm>
          <a:prstGeom prst="rect">
            <a:avLst/>
          </a:prstGeom>
        </p:spPr>
      </p:pic>
      <p:pic>
        <p:nvPicPr>
          <p:cNvPr id="7" name="Image 6">
            <a:extLst>
              <a:ext uri="{FF2B5EF4-FFF2-40B4-BE49-F238E27FC236}">
                <a16:creationId xmlns:a16="http://schemas.microsoft.com/office/drawing/2014/main" id="{E51F9B7C-CE8A-038B-EAE2-30A1BD8611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444" y="3660490"/>
            <a:ext cx="3018556" cy="2482795"/>
          </a:xfrm>
          <a:prstGeom prst="rect">
            <a:avLst/>
          </a:prstGeom>
        </p:spPr>
      </p:pic>
      <p:sp>
        <p:nvSpPr>
          <p:cNvPr id="4" name="Espace réservé du pied de page 3">
            <a:extLst>
              <a:ext uri="{FF2B5EF4-FFF2-40B4-BE49-F238E27FC236}">
                <a16:creationId xmlns:a16="http://schemas.microsoft.com/office/drawing/2014/main" id="{CA7295E2-1E37-AAB2-5B9E-77C58202ED71}"/>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8C6CC221-FFC3-E1DF-7E5B-31E6B7B0D4D9}"/>
              </a:ext>
            </a:extLst>
          </p:cNvPr>
          <p:cNvSpPr>
            <a:spLocks noGrp="1"/>
          </p:cNvSpPr>
          <p:nvPr>
            <p:ph type="sldNum" sz="quarter" idx="12"/>
          </p:nvPr>
        </p:nvSpPr>
        <p:spPr/>
        <p:txBody>
          <a:bodyPr/>
          <a:lstStyle/>
          <a:p>
            <a:fld id="{B6F15528-21DE-4FAA-801E-634DDDAF4B2B}" type="slidenum">
              <a:rPr lang="en-US" smtClean="0"/>
              <a:pPr/>
              <a:t>10</a:t>
            </a:fld>
            <a:endParaRPr lang="en-US"/>
          </a:p>
        </p:txBody>
      </p:sp>
      <p:pic>
        <p:nvPicPr>
          <p:cNvPr id="8" name="Image 7">
            <a:extLst>
              <a:ext uri="{FF2B5EF4-FFF2-40B4-BE49-F238E27FC236}">
                <a16:creationId xmlns:a16="http://schemas.microsoft.com/office/drawing/2014/main" id="{68C30719-01ED-E9EE-184F-AEA6F31513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496711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2DDB19-C60C-F6A9-A8CC-50E93DD7212E}"/>
              </a:ext>
            </a:extLst>
          </p:cNvPr>
          <p:cNvSpPr>
            <a:spLocks noGrp="1"/>
          </p:cNvSpPr>
          <p:nvPr>
            <p:ph type="title"/>
          </p:nvPr>
        </p:nvSpPr>
        <p:spPr/>
        <p:txBody>
          <a:bodyPr/>
          <a:lstStyle/>
          <a:p>
            <a:r>
              <a:rPr lang="en-AU" dirty="0"/>
              <a:t>Ranges (71S)</a:t>
            </a:r>
            <a:endParaRPr lang="fr-FR" dirty="0"/>
          </a:p>
        </p:txBody>
      </p:sp>
      <p:sp>
        <p:nvSpPr>
          <p:cNvPr id="3" name="Espace réservé du contenu 2">
            <a:extLst>
              <a:ext uri="{FF2B5EF4-FFF2-40B4-BE49-F238E27FC236}">
                <a16:creationId xmlns:a16="http://schemas.microsoft.com/office/drawing/2014/main" id="{8AA5596F-6B3E-269E-7293-C6E34FA02779}"/>
              </a:ext>
            </a:extLst>
          </p:cNvPr>
          <p:cNvSpPr>
            <a:spLocks noGrp="1"/>
          </p:cNvSpPr>
          <p:nvPr>
            <p:ph idx="1"/>
          </p:nvPr>
        </p:nvSpPr>
        <p:spPr/>
        <p:txBody>
          <a:bodyPr>
            <a:normAutofit/>
          </a:bodyPr>
          <a:lstStyle/>
          <a:p>
            <a:r>
              <a:rPr lang="en-US" sz="2000" dirty="0"/>
              <a:t>R-71S – Search and Destroy moving SCUD convoy.</a:t>
            </a:r>
            <a:br>
              <a:rPr lang="en-US" sz="2000" dirty="0"/>
            </a:br>
            <a:r>
              <a:rPr lang="en-US" sz="2000" dirty="0"/>
              <a:t>INS waypoint N37°36.406 ’ W116°47.810’</a:t>
            </a:r>
            <a:br>
              <a:rPr lang="en-US" sz="2000" dirty="0"/>
            </a:br>
            <a:r>
              <a:rPr lang="en-US" sz="2000" dirty="0"/>
              <a:t>Range Control (Blackjack) 377.8</a:t>
            </a:r>
            <a:br>
              <a:rPr lang="en-US" sz="2000" dirty="0"/>
            </a:br>
            <a:r>
              <a:rPr lang="en-US" sz="2000" dirty="0"/>
              <a:t>Convoy is moving West to East in open terrain and is slowly moving under the umbrella of a live fire Sa-6.</a:t>
            </a:r>
            <a:br>
              <a:rPr lang="en-US" sz="2000" dirty="0"/>
            </a:br>
            <a:r>
              <a:rPr lang="en-US" sz="2000" dirty="0"/>
              <a:t>A JTAC is positioned along the route of the SCUD convoy. As the convoy is moving, the JTAC may not be in a good position to assist</a:t>
            </a:r>
            <a:br>
              <a:rPr lang="en-US" sz="2000" dirty="0"/>
            </a:br>
            <a:r>
              <a:rPr lang="en-US" sz="2000" dirty="0"/>
              <a:t>JTAC: Eyeball on 328.0. Laser code 1688</a:t>
            </a:r>
            <a:br>
              <a:rPr lang="en-US" sz="2000" dirty="0"/>
            </a:br>
            <a:br>
              <a:rPr lang="en-US" sz="2000" dirty="0"/>
            </a:br>
            <a:r>
              <a:rPr lang="en-US" sz="2000" dirty="0"/>
              <a:t>Intent: Radar Search and moving target practice (AGM-65) or JTAC interaction.</a:t>
            </a:r>
          </a:p>
        </p:txBody>
      </p:sp>
      <p:sp>
        <p:nvSpPr>
          <p:cNvPr id="4" name="Espace réservé du pied de page 3">
            <a:extLst>
              <a:ext uri="{FF2B5EF4-FFF2-40B4-BE49-F238E27FC236}">
                <a16:creationId xmlns:a16="http://schemas.microsoft.com/office/drawing/2014/main" id="{FA1E95F6-2C09-61C7-1CB1-A5442DBABEBD}"/>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035CC995-C35E-5B53-A992-07344D39CF54}"/>
              </a:ext>
            </a:extLst>
          </p:cNvPr>
          <p:cNvSpPr>
            <a:spLocks noGrp="1"/>
          </p:cNvSpPr>
          <p:nvPr>
            <p:ph type="sldNum" sz="quarter" idx="12"/>
          </p:nvPr>
        </p:nvSpPr>
        <p:spPr/>
        <p:txBody>
          <a:bodyPr/>
          <a:lstStyle/>
          <a:p>
            <a:fld id="{B6F15528-21DE-4FAA-801E-634DDDAF4B2B}" type="slidenum">
              <a:rPr lang="en-US" smtClean="0"/>
              <a:pPr/>
              <a:t>11</a:t>
            </a:fld>
            <a:endParaRPr lang="en-US"/>
          </a:p>
        </p:txBody>
      </p:sp>
      <p:pic>
        <p:nvPicPr>
          <p:cNvPr id="6" name="Image 5">
            <a:extLst>
              <a:ext uri="{FF2B5EF4-FFF2-40B4-BE49-F238E27FC236}">
                <a16:creationId xmlns:a16="http://schemas.microsoft.com/office/drawing/2014/main" id="{831C8D7C-7E67-EE8A-B793-FB5DA71331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056508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8FAFC0-92AB-5C87-73C8-DFABF2C79534}"/>
              </a:ext>
            </a:extLst>
          </p:cNvPr>
          <p:cNvSpPr>
            <a:spLocks noGrp="1"/>
          </p:cNvSpPr>
          <p:nvPr>
            <p:ph type="title"/>
          </p:nvPr>
        </p:nvSpPr>
        <p:spPr/>
        <p:txBody>
          <a:bodyPr/>
          <a:lstStyle/>
          <a:p>
            <a:r>
              <a:rPr lang="en-AU" dirty="0"/>
              <a:t>SAM Ranges (R4809A &amp; TPH)</a:t>
            </a:r>
            <a:endParaRPr lang="fr-FR" dirty="0"/>
          </a:p>
        </p:txBody>
      </p:sp>
      <p:sp>
        <p:nvSpPr>
          <p:cNvPr id="3" name="Espace réservé du contenu 2">
            <a:extLst>
              <a:ext uri="{FF2B5EF4-FFF2-40B4-BE49-F238E27FC236}">
                <a16:creationId xmlns:a16="http://schemas.microsoft.com/office/drawing/2014/main" id="{DC5DE257-4A73-9D07-6AAB-76C6375E5DAD}"/>
              </a:ext>
            </a:extLst>
          </p:cNvPr>
          <p:cNvSpPr>
            <a:spLocks noGrp="1"/>
          </p:cNvSpPr>
          <p:nvPr>
            <p:ph idx="1"/>
          </p:nvPr>
        </p:nvSpPr>
        <p:spPr/>
        <p:txBody>
          <a:bodyPr>
            <a:normAutofit/>
          </a:bodyPr>
          <a:lstStyle/>
          <a:p>
            <a:r>
              <a:rPr lang="en-US" sz="2000" dirty="0"/>
              <a:t>R-4809A – Live fire SA-6 SAM site.</a:t>
            </a:r>
            <a:br>
              <a:rPr lang="en-US" sz="2000" dirty="0"/>
            </a:br>
            <a:r>
              <a:rPr lang="en-US" sz="2000" dirty="0"/>
              <a:t>Located West of Tonopah Test Range Airbase. </a:t>
            </a:r>
            <a:br>
              <a:rPr lang="en-US" sz="2000" dirty="0"/>
            </a:br>
            <a:r>
              <a:rPr lang="en-US" sz="2000" dirty="0"/>
              <a:t>INS waypoint N37°48.625 ’ W116°48.699’</a:t>
            </a:r>
            <a:br>
              <a:rPr lang="en-US" sz="2000" dirty="0"/>
            </a:br>
            <a:r>
              <a:rPr lang="en-US" sz="2000" dirty="0"/>
              <a:t>Range Control (Blackjack) 377.8</a:t>
            </a:r>
            <a:br>
              <a:rPr lang="en-US" sz="2000" dirty="0"/>
            </a:br>
            <a:r>
              <a:rPr lang="en-US" sz="2000" dirty="0"/>
              <a:t>4 TEL + Straight flush radar + AAA</a:t>
            </a:r>
            <a:br>
              <a:rPr lang="en-US" sz="2000" dirty="0"/>
            </a:br>
            <a:r>
              <a:rPr lang="en-US" sz="2000" dirty="0"/>
              <a:t>Warning: SA-6 site is just at the limit of a SA-11 engagement range</a:t>
            </a:r>
            <a:br>
              <a:rPr lang="en-US" sz="2000" dirty="0"/>
            </a:br>
            <a:r>
              <a:rPr lang="en-US" sz="2000" dirty="0"/>
              <a:t>Best ingress is from the East </a:t>
            </a:r>
            <a:br>
              <a:rPr lang="en-US" sz="2000" dirty="0"/>
            </a:br>
            <a:r>
              <a:rPr lang="en-US" sz="2000" dirty="0"/>
              <a:t>Intent: SEAD or DEAD</a:t>
            </a:r>
          </a:p>
          <a:p>
            <a:r>
              <a:rPr lang="en-US" sz="2000" dirty="0"/>
              <a:t>Range Tonopah – Live fire SA-11 SAM site.</a:t>
            </a:r>
            <a:br>
              <a:rPr lang="en-US" sz="2000" dirty="0"/>
            </a:br>
            <a:r>
              <a:rPr lang="en-US" sz="2000" dirty="0"/>
              <a:t>Located South of Tonopah Airbase. </a:t>
            </a:r>
            <a:br>
              <a:rPr lang="en-US" sz="2000" dirty="0"/>
            </a:br>
            <a:r>
              <a:rPr lang="en-US" sz="2000" dirty="0"/>
              <a:t>INS waypoint N38°01.017 ’ W117°06.657’</a:t>
            </a:r>
            <a:br>
              <a:rPr lang="en-US" sz="2000" dirty="0"/>
            </a:br>
            <a:r>
              <a:rPr lang="en-US" sz="2000" dirty="0"/>
              <a:t>Range Control (Blackjack) 377.8</a:t>
            </a:r>
            <a:br>
              <a:rPr lang="en-US" sz="2000" dirty="0"/>
            </a:br>
            <a:r>
              <a:rPr lang="en-US" sz="2000" dirty="0"/>
              <a:t>4 TEL + </a:t>
            </a:r>
            <a:r>
              <a:rPr lang="en-US" sz="2000" dirty="0" err="1"/>
              <a:t>SnowDrift</a:t>
            </a:r>
            <a:r>
              <a:rPr lang="en-US" sz="2000" dirty="0"/>
              <a:t> flush radar + AAA</a:t>
            </a:r>
            <a:br>
              <a:rPr lang="en-US" sz="2000" dirty="0"/>
            </a:br>
            <a:r>
              <a:rPr lang="en-US" sz="2000" dirty="0"/>
              <a:t>Intent: SEAD or DEAD</a:t>
            </a:r>
          </a:p>
          <a:p>
            <a:endParaRPr lang="en-US" sz="2000" dirty="0"/>
          </a:p>
          <a:p>
            <a:endParaRPr lang="en-US" sz="2000" dirty="0"/>
          </a:p>
        </p:txBody>
      </p:sp>
      <p:sp>
        <p:nvSpPr>
          <p:cNvPr id="4" name="Espace réservé du pied de page 3">
            <a:extLst>
              <a:ext uri="{FF2B5EF4-FFF2-40B4-BE49-F238E27FC236}">
                <a16:creationId xmlns:a16="http://schemas.microsoft.com/office/drawing/2014/main" id="{3573F839-2178-00F4-D19D-A41A9BD61431}"/>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27083936-BC57-B4C0-3474-51FBD6E1BB28}"/>
              </a:ext>
            </a:extLst>
          </p:cNvPr>
          <p:cNvSpPr>
            <a:spLocks noGrp="1"/>
          </p:cNvSpPr>
          <p:nvPr>
            <p:ph type="sldNum" sz="quarter" idx="12"/>
          </p:nvPr>
        </p:nvSpPr>
        <p:spPr/>
        <p:txBody>
          <a:bodyPr/>
          <a:lstStyle/>
          <a:p>
            <a:fld id="{B6F15528-21DE-4FAA-801E-634DDDAF4B2B}" type="slidenum">
              <a:rPr lang="en-US" smtClean="0"/>
              <a:pPr/>
              <a:t>12</a:t>
            </a:fld>
            <a:endParaRPr lang="en-US"/>
          </a:p>
        </p:txBody>
      </p:sp>
      <p:pic>
        <p:nvPicPr>
          <p:cNvPr id="6" name="Image 5">
            <a:extLst>
              <a:ext uri="{FF2B5EF4-FFF2-40B4-BE49-F238E27FC236}">
                <a16:creationId xmlns:a16="http://schemas.microsoft.com/office/drawing/2014/main" id="{A901628F-DE80-E219-0E20-1AC8C82263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649836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06D6A6-010A-ABBD-02B2-ACA1A3891940}"/>
              </a:ext>
            </a:extLst>
          </p:cNvPr>
          <p:cNvSpPr>
            <a:spLocks noGrp="1"/>
          </p:cNvSpPr>
          <p:nvPr>
            <p:ph type="title"/>
          </p:nvPr>
        </p:nvSpPr>
        <p:spPr/>
        <p:txBody>
          <a:bodyPr/>
          <a:lstStyle/>
          <a:p>
            <a:r>
              <a:rPr lang="fr-BE" dirty="0"/>
              <a:t>AA Range: </a:t>
            </a:r>
            <a:r>
              <a:rPr lang="fr-BE" dirty="0" err="1"/>
              <a:t>Caliente</a:t>
            </a:r>
            <a:endParaRPr lang="fr-FR" dirty="0"/>
          </a:p>
        </p:txBody>
      </p:sp>
      <p:sp>
        <p:nvSpPr>
          <p:cNvPr id="3" name="Espace réservé du contenu 2">
            <a:extLst>
              <a:ext uri="{FF2B5EF4-FFF2-40B4-BE49-F238E27FC236}">
                <a16:creationId xmlns:a16="http://schemas.microsoft.com/office/drawing/2014/main" id="{91DC8E1A-6167-77A6-83F1-1CAD4006BDEF}"/>
              </a:ext>
            </a:extLst>
          </p:cNvPr>
          <p:cNvSpPr>
            <a:spLocks noGrp="1"/>
          </p:cNvSpPr>
          <p:nvPr>
            <p:ph idx="1"/>
          </p:nvPr>
        </p:nvSpPr>
        <p:spPr>
          <a:xfrm>
            <a:off x="457200" y="1143000"/>
            <a:ext cx="8229600" cy="5287962"/>
          </a:xfrm>
        </p:spPr>
        <p:txBody>
          <a:bodyPr>
            <a:noAutofit/>
          </a:bodyPr>
          <a:lstStyle/>
          <a:p>
            <a:r>
              <a:rPr lang="en-US" sz="1800" dirty="0"/>
              <a:t>Air to air training area made of Caliente Charlie, Caliente Bravo, Caliente Alpha and Coyote Bravo.</a:t>
            </a:r>
            <a:br>
              <a:rPr lang="en-US" sz="1800" dirty="0"/>
            </a:br>
            <a:r>
              <a:rPr lang="en-US" sz="1800" dirty="0"/>
              <a:t>Airspace: 5000 ft MSL to FL380</a:t>
            </a:r>
            <a:br>
              <a:rPr lang="en-US" sz="1800" dirty="0"/>
            </a:br>
            <a:r>
              <a:rPr lang="en-US" sz="1800" dirty="0"/>
              <a:t>Highest Elevation: 8400Ft MSL</a:t>
            </a:r>
            <a:br>
              <a:rPr lang="en-US" sz="1800" dirty="0"/>
            </a:br>
            <a:r>
              <a:rPr lang="en-US" sz="1800" dirty="0"/>
              <a:t>Range Control (Blackjack) 377.8</a:t>
            </a:r>
            <a:br>
              <a:rPr lang="en-US" sz="1800" dirty="0"/>
            </a:br>
            <a:r>
              <a:rPr lang="en-US" sz="1800" dirty="0"/>
              <a:t>INS waypoint N37°42.956’ W115°00.000’ (Caliente Alpha)</a:t>
            </a:r>
            <a:br>
              <a:rPr lang="en-US" sz="1800" dirty="0"/>
            </a:br>
            <a:r>
              <a:rPr lang="en-US" sz="1800" dirty="0"/>
              <a:t>Emergency landing: Lincoln County Airport</a:t>
            </a:r>
            <a:br>
              <a:rPr lang="en-US" sz="1800" dirty="0"/>
            </a:br>
            <a:r>
              <a:rPr lang="en-US" sz="1800" dirty="0"/>
              <a:t>Mandatory entry into Air-to-Air Range: Sally Corridor FL200</a:t>
            </a:r>
            <a:br>
              <a:rPr lang="en-US" sz="1800" dirty="0"/>
            </a:br>
            <a:r>
              <a:rPr lang="en-US" sz="1800" dirty="0"/>
              <a:t>Mandatory exit from Air-to-Air Range: Sally Corridor FL180</a:t>
            </a:r>
            <a:br>
              <a:rPr lang="en-US" sz="1800" dirty="0"/>
            </a:br>
            <a:r>
              <a:rPr lang="en-US" sz="1800" dirty="0"/>
              <a:t>Sally Route: N36°31.875’ W115°17.669’ – </a:t>
            </a:r>
            <a:br>
              <a:rPr lang="en-US" sz="1800" dirty="0"/>
            </a:br>
            <a:r>
              <a:rPr lang="en-US" sz="1800" dirty="0"/>
              <a:t>N36°50.955’ W115°00.000’- N37°16.373’ W115°00.000’</a:t>
            </a:r>
            <a:br>
              <a:rPr lang="en-US" sz="1800" dirty="0"/>
            </a:br>
            <a:br>
              <a:rPr lang="en-US" sz="1800" dirty="0"/>
            </a:br>
            <a:r>
              <a:rPr lang="en-US" sz="1800" dirty="0"/>
              <a:t>Intent: </a:t>
            </a:r>
            <a:br>
              <a:rPr lang="en-US" sz="1800" dirty="0"/>
            </a:br>
            <a:r>
              <a:rPr lang="en-US" sz="1800" dirty="0"/>
              <a:t>	Tactical formation Training, </a:t>
            </a:r>
            <a:br>
              <a:rPr lang="en-US" sz="1800" dirty="0"/>
            </a:br>
            <a:r>
              <a:rPr lang="en-US" sz="1800" dirty="0"/>
              <a:t>	Intercept practice with unaware An-26 (aggressor4, </a:t>
            </a:r>
            <a:br>
              <a:rPr lang="en-US" sz="1800" dirty="0"/>
            </a:br>
            <a:r>
              <a:rPr lang="en-US" sz="1800" dirty="0"/>
              <a:t>	single ship) activated though F10 menu and spawning in </a:t>
            </a:r>
            <a:br>
              <a:rPr lang="en-US" sz="1800" dirty="0"/>
            </a:br>
            <a:r>
              <a:rPr lang="en-US" sz="1800" dirty="0"/>
              <a:t>	the Southwest corner of Coyote Bravo, heading 035°.</a:t>
            </a:r>
            <a:br>
              <a:rPr lang="en-US" sz="1800" dirty="0"/>
            </a:br>
            <a:r>
              <a:rPr lang="en-US" sz="1800" dirty="0"/>
              <a:t>	BVR against 2 ship (aggressor 3, 2 ship F-16) activated through F10 menu  	and spawning in Caliente Charlie eastern side, flying West.</a:t>
            </a:r>
          </a:p>
        </p:txBody>
      </p:sp>
      <p:pic>
        <p:nvPicPr>
          <p:cNvPr id="5" name="Image 4" descr="Une image contenant carte&#10;&#10;Description générée automatiquement">
            <a:extLst>
              <a:ext uri="{FF2B5EF4-FFF2-40B4-BE49-F238E27FC236}">
                <a16:creationId xmlns:a16="http://schemas.microsoft.com/office/drawing/2014/main" id="{383C452C-8527-B1E3-F28A-B5B7560E20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3154" y="1524000"/>
            <a:ext cx="1943646" cy="4343400"/>
          </a:xfrm>
          <a:prstGeom prst="rect">
            <a:avLst/>
          </a:prstGeom>
        </p:spPr>
      </p:pic>
      <p:sp>
        <p:nvSpPr>
          <p:cNvPr id="4" name="Espace réservé du pied de page 3">
            <a:extLst>
              <a:ext uri="{FF2B5EF4-FFF2-40B4-BE49-F238E27FC236}">
                <a16:creationId xmlns:a16="http://schemas.microsoft.com/office/drawing/2014/main" id="{5BF1A069-FF0D-5D5C-1F4F-48541FF79830}"/>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1BB06DDF-4C0B-07E1-4275-9945B65BE1F8}"/>
              </a:ext>
            </a:extLst>
          </p:cNvPr>
          <p:cNvSpPr>
            <a:spLocks noGrp="1"/>
          </p:cNvSpPr>
          <p:nvPr>
            <p:ph type="sldNum" sz="quarter" idx="12"/>
          </p:nvPr>
        </p:nvSpPr>
        <p:spPr/>
        <p:txBody>
          <a:bodyPr/>
          <a:lstStyle/>
          <a:p>
            <a:fld id="{B6F15528-21DE-4FAA-801E-634DDDAF4B2B}" type="slidenum">
              <a:rPr lang="en-US" smtClean="0"/>
              <a:pPr/>
              <a:t>13</a:t>
            </a:fld>
            <a:endParaRPr lang="en-US"/>
          </a:p>
        </p:txBody>
      </p:sp>
      <p:pic>
        <p:nvPicPr>
          <p:cNvPr id="7" name="Image 6">
            <a:extLst>
              <a:ext uri="{FF2B5EF4-FFF2-40B4-BE49-F238E27FC236}">
                <a16:creationId xmlns:a16="http://schemas.microsoft.com/office/drawing/2014/main" id="{EE8CBB43-92B6-B878-AB6F-D8D9219398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113880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B9CEAA-21C7-28CD-FDA1-0C5246CCB679}"/>
              </a:ext>
            </a:extLst>
          </p:cNvPr>
          <p:cNvSpPr>
            <a:spLocks noGrp="1"/>
          </p:cNvSpPr>
          <p:nvPr>
            <p:ph type="title"/>
          </p:nvPr>
        </p:nvSpPr>
        <p:spPr/>
        <p:txBody>
          <a:bodyPr/>
          <a:lstStyle/>
          <a:p>
            <a:r>
              <a:rPr lang="fr-BE" dirty="0"/>
              <a:t>AAR: AR 232W &amp; AR 255E </a:t>
            </a:r>
            <a:endParaRPr lang="fr-FR" dirty="0"/>
          </a:p>
        </p:txBody>
      </p:sp>
      <p:sp>
        <p:nvSpPr>
          <p:cNvPr id="3" name="Espace réservé du contenu 2">
            <a:extLst>
              <a:ext uri="{FF2B5EF4-FFF2-40B4-BE49-F238E27FC236}">
                <a16:creationId xmlns:a16="http://schemas.microsoft.com/office/drawing/2014/main" id="{08DBDD05-19E4-F4D0-C131-646568078684}"/>
              </a:ext>
            </a:extLst>
          </p:cNvPr>
          <p:cNvSpPr>
            <a:spLocks noGrp="1"/>
          </p:cNvSpPr>
          <p:nvPr>
            <p:ph idx="1"/>
          </p:nvPr>
        </p:nvSpPr>
        <p:spPr>
          <a:xfrm>
            <a:off x="457200" y="1600200"/>
            <a:ext cx="8229600" cy="4724400"/>
          </a:xfrm>
        </p:spPr>
        <p:txBody>
          <a:bodyPr>
            <a:noAutofit/>
          </a:bodyPr>
          <a:lstStyle/>
          <a:p>
            <a:pPr marL="0" indent="0">
              <a:buNone/>
            </a:pPr>
            <a:r>
              <a:rPr lang="en-US" sz="2000" dirty="0"/>
              <a:t>There are two Air Refueling Areas active:</a:t>
            </a:r>
          </a:p>
          <a:p>
            <a:r>
              <a:rPr lang="en-US" sz="2000" dirty="0"/>
              <a:t>AR 232W: Located East of NTTR. </a:t>
            </a:r>
            <a:br>
              <a:rPr lang="en-US" sz="2000" dirty="0"/>
            </a:br>
            <a:r>
              <a:rPr lang="en-US" sz="2000" dirty="0"/>
              <a:t>Anchor point: BIH Tacan 33X</a:t>
            </a:r>
            <a:br>
              <a:rPr lang="en-US" sz="2000" dirty="0"/>
            </a:br>
            <a:r>
              <a:rPr lang="en-US" sz="2000" dirty="0"/>
              <a:t>KC-135 (Probe only)</a:t>
            </a:r>
            <a:br>
              <a:rPr lang="en-US" sz="2000" dirty="0"/>
            </a:br>
            <a:r>
              <a:rPr lang="en-US" sz="2000" dirty="0"/>
              <a:t>Callsign: Shell 3-1</a:t>
            </a:r>
            <a:br>
              <a:rPr lang="en-US" sz="2000" dirty="0"/>
            </a:br>
            <a:r>
              <a:rPr lang="en-US" sz="2000" dirty="0"/>
              <a:t>UHF: 306.8 - AA TCN: 62X SHL</a:t>
            </a:r>
            <a:br>
              <a:rPr lang="en-US" sz="2000" dirty="0"/>
            </a:br>
            <a:r>
              <a:rPr lang="en-US" sz="2000" dirty="0"/>
              <a:t>Refuel track: 140°/320° @24000ft MSL – Mach 0.7</a:t>
            </a:r>
          </a:p>
          <a:p>
            <a:r>
              <a:rPr lang="en-US" sz="2000" dirty="0"/>
              <a:t>AR 255E: Located East of NTTR. </a:t>
            </a:r>
            <a:br>
              <a:rPr lang="en-US" sz="2000" dirty="0"/>
            </a:br>
            <a:r>
              <a:rPr lang="en-US" sz="2000" dirty="0"/>
              <a:t>Anchor Point: CDC Tacan 120X</a:t>
            </a:r>
            <a:br>
              <a:rPr lang="en-US" sz="2000" dirty="0"/>
            </a:br>
            <a:r>
              <a:rPr lang="en-US" sz="2000" dirty="0"/>
              <a:t>KC-135 MPRS (Probe &amp; Drogue)</a:t>
            </a:r>
            <a:br>
              <a:rPr lang="en-US" sz="2000" dirty="0"/>
            </a:br>
            <a:r>
              <a:rPr lang="en-US" sz="2000" dirty="0"/>
              <a:t>Callsign: Texaco 2-1</a:t>
            </a:r>
            <a:br>
              <a:rPr lang="en-US" sz="2000" dirty="0"/>
            </a:br>
            <a:r>
              <a:rPr lang="en-US" sz="2000" dirty="0"/>
              <a:t>UHF: 322.0 - AA TCN: 63X TXC</a:t>
            </a:r>
            <a:br>
              <a:rPr lang="en-US" sz="2000" dirty="0"/>
            </a:br>
            <a:r>
              <a:rPr lang="en-US" sz="2000" dirty="0"/>
              <a:t>Refuel track: 030°/210° @21000ft MSL – </a:t>
            </a:r>
            <a:br>
              <a:rPr lang="en-US" sz="2000" dirty="0"/>
            </a:br>
            <a:r>
              <a:rPr lang="en-US" sz="2000" dirty="0"/>
              <a:t>Mach 0.7</a:t>
            </a:r>
            <a:br>
              <a:rPr lang="en-US" sz="2000" dirty="0"/>
            </a:br>
            <a:br>
              <a:rPr lang="en-US" sz="2000" dirty="0"/>
            </a:br>
            <a:endParaRPr lang="en-US" sz="2000" dirty="0"/>
          </a:p>
        </p:txBody>
      </p:sp>
      <p:pic>
        <p:nvPicPr>
          <p:cNvPr id="5" name="Image 4" descr="Une image contenant intérieur&#10;&#10;Description générée automatiquement">
            <a:extLst>
              <a:ext uri="{FF2B5EF4-FFF2-40B4-BE49-F238E27FC236}">
                <a16:creationId xmlns:a16="http://schemas.microsoft.com/office/drawing/2014/main" id="{DE975B3B-E58E-1786-56E4-FA2AA3C9CE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0516" y="1524000"/>
            <a:ext cx="2890295" cy="1919461"/>
          </a:xfrm>
          <a:prstGeom prst="rect">
            <a:avLst/>
          </a:prstGeom>
        </p:spPr>
      </p:pic>
      <p:pic>
        <p:nvPicPr>
          <p:cNvPr id="7" name="Image 6" descr="Une image contenant texte, embarcation, bateau&#10;&#10;Description générée automatiquement">
            <a:extLst>
              <a:ext uri="{FF2B5EF4-FFF2-40B4-BE49-F238E27FC236}">
                <a16:creationId xmlns:a16="http://schemas.microsoft.com/office/drawing/2014/main" id="{32F53939-C3DE-85C4-9DB6-66E187F981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504" y="3886200"/>
            <a:ext cx="2890295" cy="2559149"/>
          </a:xfrm>
          <a:prstGeom prst="rect">
            <a:avLst/>
          </a:prstGeom>
        </p:spPr>
      </p:pic>
      <p:sp>
        <p:nvSpPr>
          <p:cNvPr id="4" name="Espace réservé du pied de page 3">
            <a:extLst>
              <a:ext uri="{FF2B5EF4-FFF2-40B4-BE49-F238E27FC236}">
                <a16:creationId xmlns:a16="http://schemas.microsoft.com/office/drawing/2014/main" id="{3F4C0354-FD95-6648-6CB3-3C758C5B66D3}"/>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5C7A0E25-5FA9-5E66-F4D6-F6DA08F8D156}"/>
              </a:ext>
            </a:extLst>
          </p:cNvPr>
          <p:cNvSpPr>
            <a:spLocks noGrp="1"/>
          </p:cNvSpPr>
          <p:nvPr>
            <p:ph type="sldNum" sz="quarter" idx="12"/>
          </p:nvPr>
        </p:nvSpPr>
        <p:spPr/>
        <p:txBody>
          <a:bodyPr/>
          <a:lstStyle/>
          <a:p>
            <a:fld id="{B6F15528-21DE-4FAA-801E-634DDDAF4B2B}" type="slidenum">
              <a:rPr lang="en-US" smtClean="0"/>
              <a:pPr/>
              <a:t>14</a:t>
            </a:fld>
            <a:endParaRPr lang="en-US"/>
          </a:p>
        </p:txBody>
      </p:sp>
      <p:pic>
        <p:nvPicPr>
          <p:cNvPr id="8" name="Image 7">
            <a:extLst>
              <a:ext uri="{FF2B5EF4-FFF2-40B4-BE49-F238E27FC236}">
                <a16:creationId xmlns:a16="http://schemas.microsoft.com/office/drawing/2014/main" id="{B8446178-35BC-6347-06DA-10B06F994C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759784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A1C3A4-51D3-A68B-B0CE-B4A9F70926F0}"/>
              </a:ext>
            </a:extLst>
          </p:cNvPr>
          <p:cNvSpPr>
            <a:spLocks noGrp="1"/>
          </p:cNvSpPr>
          <p:nvPr>
            <p:ph type="title"/>
          </p:nvPr>
        </p:nvSpPr>
        <p:spPr/>
        <p:txBody>
          <a:bodyPr/>
          <a:lstStyle/>
          <a:p>
            <a:r>
              <a:rPr lang="fr-BE" dirty="0" err="1"/>
              <a:t>Weather</a:t>
            </a:r>
            <a:endParaRPr lang="fr-FR" dirty="0"/>
          </a:p>
        </p:txBody>
      </p:sp>
      <p:sp>
        <p:nvSpPr>
          <p:cNvPr id="3" name="Espace réservé du contenu 2">
            <a:extLst>
              <a:ext uri="{FF2B5EF4-FFF2-40B4-BE49-F238E27FC236}">
                <a16:creationId xmlns:a16="http://schemas.microsoft.com/office/drawing/2014/main" id="{98A42267-C05A-0A2F-F613-40EA33F3773B}"/>
              </a:ext>
            </a:extLst>
          </p:cNvPr>
          <p:cNvSpPr>
            <a:spLocks noGrp="1"/>
          </p:cNvSpPr>
          <p:nvPr>
            <p:ph idx="1"/>
          </p:nvPr>
        </p:nvSpPr>
        <p:spPr/>
        <p:txBody>
          <a:bodyPr/>
          <a:lstStyle/>
          <a:p>
            <a:pPr marL="0" indent="0">
              <a:buNone/>
            </a:pPr>
            <a:br>
              <a:rPr lang="en-US" dirty="0"/>
            </a:br>
            <a:r>
              <a:rPr lang="en-US" dirty="0"/>
              <a:t>Visibility:10K or more</a:t>
            </a:r>
            <a:br>
              <a:rPr lang="en-US" dirty="0"/>
            </a:br>
            <a:r>
              <a:rPr lang="en-US" dirty="0"/>
              <a:t>Winds: 243@10Kts</a:t>
            </a:r>
            <a:br>
              <a:rPr lang="en-US" dirty="0"/>
            </a:br>
            <a:r>
              <a:rPr lang="en-US" dirty="0"/>
              <a:t>Clouds Broken 15000ft</a:t>
            </a:r>
            <a:br>
              <a:rPr lang="en-US" dirty="0"/>
            </a:br>
            <a:r>
              <a:rPr lang="en-US" dirty="0"/>
              <a:t>Temperature 20°C/ Dew point 10°C</a:t>
            </a:r>
            <a:br>
              <a:rPr lang="en-US" dirty="0"/>
            </a:br>
            <a:r>
              <a:rPr lang="en-US" dirty="0"/>
              <a:t>Altimeter: 30.30 inHg</a:t>
            </a:r>
            <a:br>
              <a:rPr lang="en-US" dirty="0"/>
            </a:br>
            <a:endParaRPr lang="en-US" dirty="0"/>
          </a:p>
        </p:txBody>
      </p:sp>
      <p:sp>
        <p:nvSpPr>
          <p:cNvPr id="4" name="Espace réservé du pied de page 3">
            <a:extLst>
              <a:ext uri="{FF2B5EF4-FFF2-40B4-BE49-F238E27FC236}">
                <a16:creationId xmlns:a16="http://schemas.microsoft.com/office/drawing/2014/main" id="{A18F6F04-8ED9-5C57-ADB8-552B5846E4ED}"/>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2F61E960-A83B-7CEF-E488-EAFDF12506A8}"/>
              </a:ext>
            </a:extLst>
          </p:cNvPr>
          <p:cNvSpPr>
            <a:spLocks noGrp="1"/>
          </p:cNvSpPr>
          <p:nvPr>
            <p:ph type="sldNum" sz="quarter" idx="12"/>
          </p:nvPr>
        </p:nvSpPr>
        <p:spPr/>
        <p:txBody>
          <a:bodyPr/>
          <a:lstStyle/>
          <a:p>
            <a:fld id="{B6F15528-21DE-4FAA-801E-634DDDAF4B2B}" type="slidenum">
              <a:rPr lang="en-US" smtClean="0"/>
              <a:pPr/>
              <a:t>15</a:t>
            </a:fld>
            <a:endParaRPr lang="en-US"/>
          </a:p>
        </p:txBody>
      </p:sp>
      <p:pic>
        <p:nvPicPr>
          <p:cNvPr id="6" name="Image 5">
            <a:extLst>
              <a:ext uri="{FF2B5EF4-FFF2-40B4-BE49-F238E27FC236}">
                <a16:creationId xmlns:a16="http://schemas.microsoft.com/office/drawing/2014/main" id="{B98E4D7F-6A45-788F-448D-76C8F98EFF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479579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EBD2C3-6F32-1C5B-0D1E-4E0778C027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1. </a:t>
            </a:r>
            <a:r>
              <a:rPr lang="fr-BE" dirty="0" err="1"/>
              <a:t>Static</a:t>
            </a:r>
            <a:r>
              <a:rPr lang="fr-BE" dirty="0"/>
              <a:t> Range (R-64C)</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lnSpcReduction="10000"/>
          </a:bodyPr>
          <a:lstStyle/>
          <a:p>
            <a:r>
              <a:rPr lang="en-US" sz="2000" dirty="0"/>
              <a:t>R-64C is a scripted range. Results will be given in real time.</a:t>
            </a:r>
            <a:br>
              <a:rPr lang="en-US" sz="2000" dirty="0"/>
            </a:br>
            <a:endParaRPr lang="en-US" sz="2000" dirty="0"/>
          </a:p>
          <a:p>
            <a:r>
              <a:rPr lang="en-US" sz="2000" dirty="0"/>
              <a:t>Inbound is from the South, heading 350°. Downwind is 170°</a:t>
            </a:r>
            <a:br>
              <a:rPr lang="en-US" sz="2000" dirty="0"/>
            </a:br>
            <a:r>
              <a:rPr lang="en-US" sz="2000" dirty="0"/>
              <a:t>Range radio is 325.0 , all comms on range radio.</a:t>
            </a:r>
            <a:br>
              <a:rPr lang="en-US" sz="2000" dirty="0"/>
            </a:br>
            <a:r>
              <a:rPr lang="en-US" sz="2000" dirty="0"/>
              <a:t>Range elevation is 3012 feet.</a:t>
            </a:r>
            <a:br>
              <a:rPr lang="en-US" sz="2000" dirty="0"/>
            </a:br>
            <a:r>
              <a:rPr lang="en-US" sz="2000" dirty="0"/>
              <a:t>Range has 5 bomb targets and 3 strafe lines.</a:t>
            </a:r>
            <a:br>
              <a:rPr lang="en-US" sz="2000" dirty="0"/>
            </a:br>
            <a:r>
              <a:rPr lang="en-US" sz="2000" dirty="0"/>
              <a:t>Stay outside TWR airspace of Creech AFB to the South</a:t>
            </a:r>
            <a:br>
              <a:rPr lang="en-US" sz="2000" dirty="0"/>
            </a:br>
            <a:r>
              <a:rPr lang="en-US" sz="2000" dirty="0"/>
              <a:t>Maximum 4 aircraft in the range airspace.</a:t>
            </a:r>
            <a:br>
              <a:rPr lang="en-US" sz="2000" dirty="0"/>
            </a:br>
            <a:r>
              <a:rPr lang="en-US" sz="2000" dirty="0"/>
              <a:t>All turns to the left.</a:t>
            </a:r>
            <a:br>
              <a:rPr lang="en-US" sz="2000" dirty="0"/>
            </a:br>
            <a:endParaRPr lang="en-US" sz="2000" dirty="0"/>
          </a:p>
          <a:p>
            <a:r>
              <a:rPr lang="en-US" sz="2000" dirty="0"/>
              <a:t>A typical range mission starts with the flight in echelon right formation, entering the range airspace from the South. </a:t>
            </a:r>
            <a:br>
              <a:rPr lang="en-US" sz="2000" dirty="0"/>
            </a:br>
            <a:r>
              <a:rPr lang="en-US" sz="2000" dirty="0"/>
              <a:t>First pass is a dry spacer pass. 7 seconds interval to the left at first event base altitude. </a:t>
            </a:r>
            <a:br>
              <a:rPr lang="en-US" sz="2000" dirty="0"/>
            </a:br>
            <a:endParaRPr lang="en-US" sz="2000" dirty="0"/>
          </a:p>
        </p:txBody>
      </p:sp>
      <p:sp>
        <p:nvSpPr>
          <p:cNvPr id="4" name="Espace réservé du pied de page 3">
            <a:extLst>
              <a:ext uri="{FF2B5EF4-FFF2-40B4-BE49-F238E27FC236}">
                <a16:creationId xmlns:a16="http://schemas.microsoft.com/office/drawing/2014/main" id="{FB978947-9262-9504-27AB-91FA0E7A038C}"/>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0931C30D-2469-4536-D097-B9FDAEE217EE}"/>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660258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36172E6-D6D1-2E4C-1A86-2D914B86B1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1. </a:t>
            </a:r>
            <a:r>
              <a:rPr lang="fr-BE" dirty="0" err="1"/>
              <a:t>Static</a:t>
            </a:r>
            <a:r>
              <a:rPr lang="fr-BE" dirty="0"/>
              <a:t> Range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noRot="1" noMove="1" noResize="1" noEditPoints="1" noAdjustHandles="1" noChangeArrowheads="1" noChangeShapeType="1"/>
          </p:cNvSpPr>
          <p:nvPr>
            <p:ph idx="1"/>
          </p:nvPr>
        </p:nvSpPr>
        <p:spPr/>
        <p:txBody>
          <a:bodyPr>
            <a:normAutofit/>
          </a:bodyPr>
          <a:lstStyle/>
          <a:p>
            <a:r>
              <a:rPr lang="en-US" sz="2000" dirty="0"/>
              <a:t>Follows 6 events with single BDU-33 release. Events can be 45° HARB, 45°HADB, 30°DB, 20°LALD, 10° LAHD &amp; 10°LALD (see table page 19)</a:t>
            </a:r>
            <a:br>
              <a:rPr lang="en-US" sz="2000" dirty="0"/>
            </a:br>
            <a:r>
              <a:rPr lang="en-US" sz="2000" dirty="0"/>
              <a:t>Usually 2 event types are performed in 3 consecutive passes.</a:t>
            </a:r>
            <a:br>
              <a:rPr lang="en-US" sz="2000" dirty="0"/>
            </a:br>
            <a:endParaRPr lang="en-US" sz="2000" dirty="0"/>
          </a:p>
          <a:p>
            <a:r>
              <a:rPr lang="en-US" sz="2000" dirty="0"/>
              <a:t>Time and fuel permitting the last passes are Low altitude strafe on the gunnery targets. (10° LAS). Passes made after the foul lines are invalid.</a:t>
            </a:r>
            <a:br>
              <a:rPr lang="en-US" sz="2000" dirty="0"/>
            </a:br>
            <a:r>
              <a:rPr lang="en-US" sz="2000" dirty="0"/>
              <a:t>Max height for firing is 2000 feet.</a:t>
            </a:r>
            <a:br>
              <a:rPr lang="en-US" sz="2000" dirty="0"/>
            </a:br>
            <a:endParaRPr lang="en-US" sz="2000" dirty="0"/>
          </a:p>
          <a:p>
            <a:r>
              <a:rPr lang="en-US" sz="2000" dirty="0"/>
              <a:t>After the last pass the flight exit the range area in sequence to the North and regroup. BD checks recommended.</a:t>
            </a:r>
            <a:br>
              <a:rPr lang="en-US" sz="2000" dirty="0"/>
            </a:br>
            <a:br>
              <a:rPr lang="en-US" sz="2000" dirty="0"/>
            </a:br>
            <a:endParaRPr lang="en-US" sz="2000" dirty="0"/>
          </a:p>
        </p:txBody>
      </p:sp>
      <p:sp>
        <p:nvSpPr>
          <p:cNvPr id="4" name="Espace réservé du pied de page 3">
            <a:extLst>
              <a:ext uri="{FF2B5EF4-FFF2-40B4-BE49-F238E27FC236}">
                <a16:creationId xmlns:a16="http://schemas.microsoft.com/office/drawing/2014/main" id="{27168E40-CC07-C562-ACB8-0D0E9BCFAA14}"/>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D012EDF2-9535-F513-7663-5EE5F6DFED61}"/>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2808255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4FE09F02-2C5E-122A-E278-2723843AB9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1. </a:t>
            </a:r>
            <a:r>
              <a:rPr lang="fr-BE" dirty="0" err="1"/>
              <a:t>Static</a:t>
            </a:r>
            <a:r>
              <a:rPr lang="fr-BE" dirty="0"/>
              <a:t> Range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a:bodyPr>
          <a:lstStyle/>
          <a:p>
            <a:pPr marL="0" indent="0">
              <a:buNone/>
            </a:pPr>
            <a:r>
              <a:rPr lang="en-US" sz="2000" dirty="0"/>
              <a:t>Event box pattern:</a:t>
            </a:r>
          </a:p>
          <a:p>
            <a:r>
              <a:rPr lang="en-US" sz="2000" dirty="0"/>
              <a:t>After bomb release, execute CSM</a:t>
            </a:r>
            <a:br>
              <a:rPr lang="en-US" sz="2000" dirty="0"/>
            </a:br>
            <a:r>
              <a:rPr lang="en-US" sz="2000" dirty="0"/>
              <a:t>(Combat Safe Maneuver). Call </a:t>
            </a:r>
            <a:r>
              <a:rPr lang="en-US" sz="2000" dirty="0">
                <a:solidFill>
                  <a:schemeClr val="accent6"/>
                </a:solidFill>
              </a:rPr>
              <a:t>Callsign, OUT</a:t>
            </a:r>
            <a:br>
              <a:rPr lang="en-US" sz="2000" dirty="0"/>
            </a:br>
            <a:r>
              <a:rPr lang="en-US" sz="2000" dirty="0"/>
              <a:t>CSM=5G pull to the horizon, then left turn</a:t>
            </a:r>
          </a:p>
          <a:p>
            <a:r>
              <a:rPr lang="en-US" sz="2000" dirty="0"/>
              <a:t>Climb back to base altitude, Switch CCRP</a:t>
            </a:r>
          </a:p>
          <a:p>
            <a:r>
              <a:rPr lang="en-US" sz="2000" dirty="0"/>
              <a:t>Downwind 170° at base alt and event speed</a:t>
            </a:r>
          </a:p>
          <a:p>
            <a:r>
              <a:rPr lang="en-US" sz="2000" dirty="0"/>
              <a:t>When lower right HUD in CCRP calls Base distance</a:t>
            </a:r>
            <a:br>
              <a:rPr lang="en-US" sz="2000" dirty="0"/>
            </a:br>
            <a:r>
              <a:rPr lang="en-US" sz="2000" dirty="0"/>
              <a:t>Call </a:t>
            </a:r>
            <a:r>
              <a:rPr lang="en-US" sz="2000" dirty="0">
                <a:solidFill>
                  <a:schemeClr val="accent6"/>
                </a:solidFill>
              </a:rPr>
              <a:t>Callsign, BASE </a:t>
            </a:r>
            <a:r>
              <a:rPr lang="en-US" sz="2000" dirty="0"/>
              <a:t>and turn left</a:t>
            </a:r>
          </a:p>
          <a:p>
            <a:r>
              <a:rPr lang="en-US" sz="2000" dirty="0"/>
              <a:t>When rolling in, Call </a:t>
            </a:r>
            <a:r>
              <a:rPr lang="en-US" sz="2000" dirty="0">
                <a:solidFill>
                  <a:schemeClr val="accent6"/>
                </a:solidFill>
              </a:rPr>
              <a:t>Callsign, IN </a:t>
            </a:r>
            <a:r>
              <a:rPr lang="en-US" sz="2000" dirty="0"/>
              <a:t>and switch to CCIP. Aim and release a single BDU.</a:t>
            </a:r>
          </a:p>
          <a:p>
            <a:r>
              <a:rPr lang="en-US" sz="2000" dirty="0"/>
              <a:t>Maintain tempo and separation with the radio calls of each aircraft. </a:t>
            </a:r>
          </a:p>
        </p:txBody>
      </p:sp>
      <p:pic>
        <p:nvPicPr>
          <p:cNvPr id="5" name="Image 4">
            <a:extLst>
              <a:ext uri="{FF2B5EF4-FFF2-40B4-BE49-F238E27FC236}">
                <a16:creationId xmlns:a16="http://schemas.microsoft.com/office/drawing/2014/main" id="{0B33EA87-0172-7EAA-43C8-C8086458F6E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427807" y="1417638"/>
            <a:ext cx="3182792" cy="2571409"/>
          </a:xfrm>
          <a:prstGeom prst="rect">
            <a:avLst/>
          </a:prstGeom>
        </p:spPr>
      </p:pic>
      <p:sp>
        <p:nvSpPr>
          <p:cNvPr id="4" name="Espace réservé du pied de page 3">
            <a:extLst>
              <a:ext uri="{FF2B5EF4-FFF2-40B4-BE49-F238E27FC236}">
                <a16:creationId xmlns:a16="http://schemas.microsoft.com/office/drawing/2014/main" id="{61A049C4-B6D0-4BA0-78E1-C4A507414C88}"/>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262B56BC-DEB8-4E6D-495A-5F56A5E22EBA}"/>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261103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FDC9ADA-D34F-3517-76BD-EEF26FC537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1. </a:t>
            </a:r>
            <a:r>
              <a:rPr lang="fr-BE" dirty="0" err="1"/>
              <a:t>Static</a:t>
            </a:r>
            <a:r>
              <a:rPr lang="fr-BE" dirty="0"/>
              <a:t> Range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a:xfrm>
            <a:off x="453190" y="1417638"/>
            <a:ext cx="8229600" cy="4525963"/>
          </a:xfrm>
        </p:spPr>
        <p:txBody>
          <a:bodyPr>
            <a:normAutofit/>
          </a:bodyPr>
          <a:lstStyle/>
          <a:p>
            <a:r>
              <a:rPr lang="fr-BE" sz="2000" dirty="0"/>
              <a:t>Avionics setup for base point</a:t>
            </a:r>
            <a:br>
              <a:rPr lang="fr-BE" sz="2000" dirty="0"/>
            </a:br>
            <a:r>
              <a:rPr lang="fr-BE" sz="2000" dirty="0"/>
              <a:t>CCRP, Set MRA in A-LOW page MSL </a:t>
            </a:r>
            <a:r>
              <a:rPr lang="fr-BE" sz="2000" dirty="0" err="1"/>
              <a:t>floor</a:t>
            </a:r>
            <a:endParaRPr lang="fr-BE" sz="2000" dirty="0"/>
          </a:p>
          <a:p>
            <a:endParaRPr lang="fr-BE" sz="2000" dirty="0"/>
          </a:p>
          <a:p>
            <a:endParaRPr lang="fr-BE" sz="2000" dirty="0"/>
          </a:p>
          <a:p>
            <a:endParaRPr lang="fr-BE" sz="2000" dirty="0"/>
          </a:p>
          <a:p>
            <a:endParaRPr lang="fr-BE" sz="2000" dirty="0"/>
          </a:p>
          <a:p>
            <a:r>
              <a:rPr lang="fr-BE" sz="2000" dirty="0"/>
              <a:t>Release data table per </a:t>
            </a:r>
            <a:r>
              <a:rPr lang="fr-BE" sz="2000" dirty="0" err="1"/>
              <a:t>event</a:t>
            </a:r>
            <a:r>
              <a:rPr lang="fr-BE" sz="2000" dirty="0"/>
              <a:t>:</a:t>
            </a:r>
            <a:endParaRPr lang="fr-FR" sz="2000" dirty="0"/>
          </a:p>
        </p:txBody>
      </p:sp>
      <p:pic>
        <p:nvPicPr>
          <p:cNvPr id="12" name="Image 11" descr="Une image contenant table&#10;&#10;Description générée automatiquement">
            <a:extLst>
              <a:ext uri="{FF2B5EF4-FFF2-40B4-BE49-F238E27FC236}">
                <a16:creationId xmlns:a16="http://schemas.microsoft.com/office/drawing/2014/main" id="{F9E0D364-1BA2-60C7-EEEF-B6BCE9AC94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355" y="3967505"/>
            <a:ext cx="7455270" cy="2392362"/>
          </a:xfrm>
          <a:prstGeom prst="rect">
            <a:avLst/>
          </a:prstGeom>
        </p:spPr>
      </p:pic>
      <p:sp>
        <p:nvSpPr>
          <p:cNvPr id="4" name="Espace réservé du pied de page 3">
            <a:extLst>
              <a:ext uri="{FF2B5EF4-FFF2-40B4-BE49-F238E27FC236}">
                <a16:creationId xmlns:a16="http://schemas.microsoft.com/office/drawing/2014/main" id="{ACF9B40F-DAE1-5B63-2C03-F2333DBBC195}"/>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E4270845-C778-73D6-4796-4EC72B596E83}"/>
              </a:ext>
            </a:extLst>
          </p:cNvPr>
          <p:cNvSpPr>
            <a:spLocks noGrp="1"/>
          </p:cNvSpPr>
          <p:nvPr>
            <p:ph type="sldNum" sz="quarter" idx="12"/>
          </p:nvPr>
        </p:nvSpPr>
        <p:spPr/>
        <p:txBody>
          <a:bodyPr/>
          <a:lstStyle/>
          <a:p>
            <a:fld id="{B6F15528-21DE-4FAA-801E-634DDDAF4B2B}" type="slidenum">
              <a:rPr lang="en-US" smtClean="0"/>
              <a:pPr/>
              <a:t>19</a:t>
            </a:fld>
            <a:endParaRPr lang="en-US"/>
          </a:p>
        </p:txBody>
      </p:sp>
      <p:pic>
        <p:nvPicPr>
          <p:cNvPr id="8" name="Image 7">
            <a:extLst>
              <a:ext uri="{FF2B5EF4-FFF2-40B4-BE49-F238E27FC236}">
                <a16:creationId xmlns:a16="http://schemas.microsoft.com/office/drawing/2014/main" id="{AE72E88D-2A19-E96F-FF8B-8E9DC96738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0767" y="1595291"/>
            <a:ext cx="2743200" cy="2194560"/>
          </a:xfrm>
          <a:prstGeom prst="rect">
            <a:avLst/>
          </a:prstGeom>
        </p:spPr>
      </p:pic>
    </p:spTree>
    <p:extLst>
      <p:ext uri="{BB962C8B-B14F-4D97-AF65-F5344CB8AC3E}">
        <p14:creationId xmlns:p14="http://schemas.microsoft.com/office/powerpoint/2010/main" val="2784758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9EE29F-D281-C34F-8135-C65397A007DA}"/>
              </a:ext>
            </a:extLst>
          </p:cNvPr>
          <p:cNvSpPr>
            <a:spLocks noGrp="1"/>
          </p:cNvSpPr>
          <p:nvPr>
            <p:ph type="title"/>
          </p:nvPr>
        </p:nvSpPr>
        <p:spPr/>
        <p:txBody>
          <a:bodyPr/>
          <a:lstStyle/>
          <a:p>
            <a:r>
              <a:rPr lang="fr-BE" dirty="0"/>
              <a:t>Situation</a:t>
            </a:r>
            <a:endParaRPr lang="fr-FR" dirty="0"/>
          </a:p>
        </p:txBody>
      </p:sp>
      <p:sp>
        <p:nvSpPr>
          <p:cNvPr id="3" name="Espace réservé du contenu 2">
            <a:extLst>
              <a:ext uri="{FF2B5EF4-FFF2-40B4-BE49-F238E27FC236}">
                <a16:creationId xmlns:a16="http://schemas.microsoft.com/office/drawing/2014/main" id="{E5BF17E6-4EAD-E411-8973-4430624E344F}"/>
              </a:ext>
            </a:extLst>
          </p:cNvPr>
          <p:cNvSpPr>
            <a:spLocks noGrp="1"/>
          </p:cNvSpPr>
          <p:nvPr>
            <p:ph idx="1"/>
          </p:nvPr>
        </p:nvSpPr>
        <p:spPr/>
        <p:txBody>
          <a:bodyPr>
            <a:normAutofit lnSpcReduction="10000"/>
          </a:bodyPr>
          <a:lstStyle/>
          <a:p>
            <a:r>
              <a:rPr lang="en-US" sz="2000" dirty="0"/>
              <a:t>After a long R&amp;R the 1st VFW is now temporary deployed to Nevada for multipurpose training. </a:t>
            </a:r>
            <a:br>
              <a:rPr lang="en-US" sz="2000" dirty="0"/>
            </a:br>
            <a:r>
              <a:rPr lang="en-US" sz="2000" dirty="0"/>
              <a:t>This package is an open mission intended to refresh our skills flying the F-16 and the F-18 tactically. The missions offers Air to Ground training as well as Air to Air, SEAD and basic navigation and air to air refueling opportunities. </a:t>
            </a:r>
            <a:br>
              <a:rPr lang="en-US" sz="2000" dirty="0"/>
            </a:br>
            <a:endParaRPr lang="en-US" sz="2000" dirty="0"/>
          </a:p>
          <a:p>
            <a:r>
              <a:rPr lang="en-US" sz="2000" dirty="0"/>
              <a:t>Flights have no flight plans and no specific taskings. Pilots decide their own task, load their jet accordingly at ramp and proceed to the briefed range waypoints. </a:t>
            </a:r>
            <a:br>
              <a:rPr lang="en-US" sz="2000" dirty="0"/>
            </a:br>
            <a:endParaRPr lang="en-US" sz="2000" dirty="0"/>
          </a:p>
          <a:p>
            <a:r>
              <a:rPr lang="en-US" sz="2000" dirty="0"/>
              <a:t>Mission is suitable for solo or MP flying. </a:t>
            </a:r>
            <a:br>
              <a:rPr lang="en-US" sz="2000" dirty="0"/>
            </a:br>
            <a:endParaRPr lang="en-US" sz="2000" dirty="0"/>
          </a:p>
          <a:p>
            <a:r>
              <a:rPr lang="en-US" sz="2000" dirty="0"/>
              <a:t>It is a training environment, Opposing forces fire simulated missiles within the NTTR airspace.</a:t>
            </a:r>
          </a:p>
        </p:txBody>
      </p:sp>
      <p:sp>
        <p:nvSpPr>
          <p:cNvPr id="4" name="Espace réservé du pied de page 3">
            <a:extLst>
              <a:ext uri="{FF2B5EF4-FFF2-40B4-BE49-F238E27FC236}">
                <a16:creationId xmlns:a16="http://schemas.microsoft.com/office/drawing/2014/main" id="{02CA5F14-8799-E41D-A6A5-F20446260608}"/>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FC5F5499-FC47-0B2F-B836-E7BBB7C9941C}"/>
              </a:ext>
            </a:extLst>
          </p:cNvPr>
          <p:cNvSpPr>
            <a:spLocks noGrp="1"/>
          </p:cNvSpPr>
          <p:nvPr>
            <p:ph type="sldNum" sz="quarter" idx="12"/>
          </p:nvPr>
        </p:nvSpPr>
        <p:spPr/>
        <p:txBody>
          <a:bodyPr/>
          <a:lstStyle/>
          <a:p>
            <a:fld id="{B6F15528-21DE-4FAA-801E-634DDDAF4B2B}" type="slidenum">
              <a:rPr lang="en-US" smtClean="0"/>
              <a:pPr/>
              <a:t>2</a:t>
            </a:fld>
            <a:endParaRPr lang="en-US"/>
          </a:p>
        </p:txBody>
      </p:sp>
      <p:pic>
        <p:nvPicPr>
          <p:cNvPr id="7" name="Image 6">
            <a:extLst>
              <a:ext uri="{FF2B5EF4-FFF2-40B4-BE49-F238E27FC236}">
                <a16:creationId xmlns:a16="http://schemas.microsoft.com/office/drawing/2014/main" id="{07AF6AEB-DA8C-96A9-08DA-5A269F74BC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933337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53FC69D1-A462-9B0D-5A93-FE4DB1A7F1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1. </a:t>
            </a:r>
            <a:r>
              <a:rPr lang="fr-BE" dirty="0" err="1"/>
              <a:t>Static</a:t>
            </a:r>
            <a:r>
              <a:rPr lang="fr-BE" dirty="0"/>
              <a:t> Range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a:xfrm>
            <a:off x="453190" y="1189037"/>
            <a:ext cx="8229600" cy="4525963"/>
          </a:xfrm>
        </p:spPr>
        <p:txBody>
          <a:bodyPr>
            <a:normAutofit/>
          </a:bodyPr>
          <a:lstStyle/>
          <a:p>
            <a:pPr marL="0" indent="0">
              <a:buNone/>
            </a:pPr>
            <a:r>
              <a:rPr lang="en-US" sz="2000" dirty="0"/>
              <a:t>Event data graph:</a:t>
            </a:r>
            <a:br>
              <a:rPr lang="en-US" sz="2000" dirty="0"/>
            </a:br>
            <a:r>
              <a:rPr lang="en-US" sz="2000" dirty="0"/>
              <a:t>All data for single event are</a:t>
            </a:r>
            <a:br>
              <a:rPr lang="en-US" sz="2000" dirty="0"/>
            </a:br>
            <a:r>
              <a:rPr lang="en-US" sz="2000" dirty="0"/>
              <a:t>presented in a common</a:t>
            </a:r>
            <a:br>
              <a:rPr lang="en-US" sz="2000" dirty="0"/>
            </a:br>
            <a:r>
              <a:rPr lang="en-US" sz="2000" dirty="0"/>
              <a:t>graphic:</a:t>
            </a:r>
            <a:br>
              <a:rPr lang="en-US" sz="2000" dirty="0"/>
            </a:br>
            <a:r>
              <a:rPr lang="en-US" sz="2000" dirty="0"/>
              <a:t>Please note Altitudes are AGL</a:t>
            </a:r>
            <a:br>
              <a:rPr lang="en-US" sz="2000" dirty="0"/>
            </a:br>
            <a:r>
              <a:rPr lang="en-US" sz="2000" b="1" i="1" dirty="0">
                <a:solidFill>
                  <a:srgbClr val="FF0000"/>
                </a:solidFill>
              </a:rPr>
              <a:t>Add range elevation for MSL. </a:t>
            </a:r>
            <a:br>
              <a:rPr lang="en-US" sz="2000" b="1" i="1" dirty="0">
                <a:solidFill>
                  <a:srgbClr val="FF0000"/>
                </a:solidFill>
              </a:rPr>
            </a:br>
            <a:r>
              <a:rPr lang="en-US" sz="2000" b="1" i="1" dirty="0">
                <a:solidFill>
                  <a:srgbClr val="FF0000"/>
                </a:solidFill>
              </a:rPr>
              <a:t>(3012ft)</a:t>
            </a:r>
          </a:p>
          <a:p>
            <a:pPr marL="0" indent="0">
              <a:buNone/>
            </a:pPr>
            <a:r>
              <a:rPr lang="en-US" sz="2000" dirty="0"/>
              <a:t>45HADB:		30DB:		           	20LALD</a:t>
            </a:r>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t>		10LALD:			10LAS (Strafe)</a:t>
            </a:r>
          </a:p>
        </p:txBody>
      </p:sp>
      <p:pic>
        <p:nvPicPr>
          <p:cNvPr id="6" name="Image 5">
            <a:extLst>
              <a:ext uri="{FF2B5EF4-FFF2-40B4-BE49-F238E27FC236}">
                <a16:creationId xmlns:a16="http://schemas.microsoft.com/office/drawing/2014/main" id="{183FC9BA-6EBA-F8FF-CAFC-6EB7CCE334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3698" y="1066800"/>
            <a:ext cx="4137302" cy="2068651"/>
          </a:xfrm>
          <a:prstGeom prst="rect">
            <a:avLst/>
          </a:prstGeom>
        </p:spPr>
      </p:pic>
      <p:graphicFrame>
        <p:nvGraphicFramePr>
          <p:cNvPr id="7" name="Objet 6">
            <a:extLst>
              <a:ext uri="{FF2B5EF4-FFF2-40B4-BE49-F238E27FC236}">
                <a16:creationId xmlns:a16="http://schemas.microsoft.com/office/drawing/2014/main" id="{1FBF9AF7-EBB9-6B7C-3642-BB9947907A64}"/>
              </a:ext>
            </a:extLst>
          </p:cNvPr>
          <p:cNvGraphicFramePr>
            <a:graphicFrameLocks noChangeAspect="1"/>
          </p:cNvGraphicFramePr>
          <p:nvPr>
            <p:extLst>
              <p:ext uri="{D42A27DB-BD31-4B8C-83A1-F6EECF244321}">
                <p14:modId xmlns:p14="http://schemas.microsoft.com/office/powerpoint/2010/main" val="3079048987"/>
              </p:ext>
            </p:extLst>
          </p:nvPr>
        </p:nvGraphicFramePr>
        <p:xfrm>
          <a:off x="457200" y="3739919"/>
          <a:ext cx="2320926" cy="1160463"/>
        </p:xfrm>
        <a:graphic>
          <a:graphicData uri="http://schemas.openxmlformats.org/presentationml/2006/ole">
            <mc:AlternateContent xmlns:mc="http://schemas.openxmlformats.org/markup-compatibility/2006">
              <mc:Choice xmlns:v="urn:schemas-microsoft-com:vml" Requires="v">
                <p:oleObj spid="_x0000_s1033" name="Image" r:id="rId5" imgW="10158480" imgH="5079240" progId="Photoshop.Image.13">
                  <p:embed/>
                </p:oleObj>
              </mc:Choice>
              <mc:Fallback>
                <p:oleObj name="Image" r:id="rId5" imgW="10158480" imgH="5079240" progId="Photoshop.Image.13">
                  <p:embed/>
                  <p:pic>
                    <p:nvPicPr>
                      <p:cNvPr id="7" name="Objet 6">
                        <a:extLst>
                          <a:ext uri="{FF2B5EF4-FFF2-40B4-BE49-F238E27FC236}">
                            <a16:creationId xmlns:a16="http://schemas.microsoft.com/office/drawing/2014/main" id="{1FBF9AF7-EBB9-6B7C-3642-BB9947907A64}"/>
                          </a:ext>
                        </a:extLst>
                      </p:cNvPr>
                      <p:cNvPicPr/>
                      <p:nvPr/>
                    </p:nvPicPr>
                    <p:blipFill>
                      <a:blip r:embed="rId6"/>
                      <a:stretch>
                        <a:fillRect/>
                      </a:stretch>
                    </p:blipFill>
                    <p:spPr>
                      <a:xfrm>
                        <a:off x="457200" y="3739919"/>
                        <a:ext cx="2320926" cy="1160463"/>
                      </a:xfrm>
                      <a:prstGeom prst="rect">
                        <a:avLst/>
                      </a:prstGeom>
                    </p:spPr>
                  </p:pic>
                </p:oleObj>
              </mc:Fallback>
            </mc:AlternateContent>
          </a:graphicData>
        </a:graphic>
      </p:graphicFrame>
      <p:pic>
        <p:nvPicPr>
          <p:cNvPr id="10" name="Image 9">
            <a:extLst>
              <a:ext uri="{FF2B5EF4-FFF2-40B4-BE49-F238E27FC236}">
                <a16:creationId xmlns:a16="http://schemas.microsoft.com/office/drawing/2014/main" id="{8F6B6C4F-9F71-3640-7359-D27694F5674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43200" y="3733800"/>
            <a:ext cx="2320928" cy="1160464"/>
          </a:xfrm>
          <a:prstGeom prst="rect">
            <a:avLst/>
          </a:prstGeom>
        </p:spPr>
      </p:pic>
      <p:pic>
        <p:nvPicPr>
          <p:cNvPr id="5" name="Image 4">
            <a:extLst>
              <a:ext uri="{FF2B5EF4-FFF2-40B4-BE49-F238E27FC236}">
                <a16:creationId xmlns:a16="http://schemas.microsoft.com/office/drawing/2014/main" id="{A9CE3748-8409-CFBE-679F-12857D6178B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51472" y="3739919"/>
            <a:ext cx="2320928" cy="1160464"/>
          </a:xfrm>
          <a:prstGeom prst="rect">
            <a:avLst/>
          </a:prstGeom>
        </p:spPr>
      </p:pic>
      <p:pic>
        <p:nvPicPr>
          <p:cNvPr id="9" name="Image 8">
            <a:extLst>
              <a:ext uri="{FF2B5EF4-FFF2-40B4-BE49-F238E27FC236}">
                <a16:creationId xmlns:a16="http://schemas.microsoft.com/office/drawing/2014/main" id="{84B2FE98-1459-FCB1-1F47-0F2E6FB1304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47062" y="5164136"/>
            <a:ext cx="2320928" cy="1160464"/>
          </a:xfrm>
          <a:prstGeom prst="rect">
            <a:avLst/>
          </a:prstGeom>
        </p:spPr>
      </p:pic>
      <p:pic>
        <p:nvPicPr>
          <p:cNvPr id="12" name="Image 11">
            <a:extLst>
              <a:ext uri="{FF2B5EF4-FFF2-40B4-BE49-F238E27FC236}">
                <a16:creationId xmlns:a16="http://schemas.microsoft.com/office/drawing/2014/main" id="{514BB4B7-CAEE-D96C-537B-1EE1E3ACAE2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37072" y="5158018"/>
            <a:ext cx="2320928" cy="1160464"/>
          </a:xfrm>
          <a:prstGeom prst="rect">
            <a:avLst/>
          </a:prstGeom>
        </p:spPr>
      </p:pic>
      <p:sp>
        <p:nvSpPr>
          <p:cNvPr id="4" name="Espace réservé du pied de page 3">
            <a:extLst>
              <a:ext uri="{FF2B5EF4-FFF2-40B4-BE49-F238E27FC236}">
                <a16:creationId xmlns:a16="http://schemas.microsoft.com/office/drawing/2014/main" id="{DB63C803-0F38-8341-55DF-57E682FCBEF0}"/>
              </a:ext>
            </a:extLst>
          </p:cNvPr>
          <p:cNvSpPr>
            <a:spLocks noGrp="1"/>
          </p:cNvSpPr>
          <p:nvPr>
            <p:ph type="ftr" sz="quarter" idx="11"/>
          </p:nvPr>
        </p:nvSpPr>
        <p:spPr/>
        <p:txBody>
          <a:bodyPr/>
          <a:lstStyle/>
          <a:p>
            <a:r>
              <a:rPr lang="en-US"/>
              <a:t>Made for 1st VFW by Red Dog</a:t>
            </a:r>
          </a:p>
        </p:txBody>
      </p:sp>
      <p:sp>
        <p:nvSpPr>
          <p:cNvPr id="8" name="Espace réservé du numéro de diapositive 7">
            <a:extLst>
              <a:ext uri="{FF2B5EF4-FFF2-40B4-BE49-F238E27FC236}">
                <a16:creationId xmlns:a16="http://schemas.microsoft.com/office/drawing/2014/main" id="{6331F9AF-E79E-CE54-C1B1-614887E173DB}"/>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566637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2. Intercept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lnSpcReduction="10000"/>
          </a:bodyPr>
          <a:lstStyle/>
          <a:p>
            <a:pPr marL="0" indent="0">
              <a:buNone/>
            </a:pPr>
            <a:r>
              <a:rPr lang="en-US" sz="2000" dirty="0"/>
              <a:t>Aggressor 4 Single ship  AN-26 can be spawned as unaware bogey in Caliente air to air ranges. Once in position at INS waypoint N37°42.956’ W115°00.000’ (Caliente Alpha) Turn to heading 215° and activate the AN-26 through the Radio F10 menu. (Intercept Coyote Bravo)</a:t>
            </a:r>
            <a:br>
              <a:rPr lang="en-US" sz="2000" dirty="0"/>
            </a:br>
            <a:r>
              <a:rPr lang="en-US" sz="2000" dirty="0"/>
              <a:t>The AN-26 will spawn at the southwest corner of Coyote Bravo airspace and will fly heading 035°.</a:t>
            </a:r>
            <a:br>
              <a:rPr lang="en-US" sz="2000" dirty="0"/>
            </a:br>
            <a:r>
              <a:rPr lang="en-US" sz="2000" dirty="0"/>
              <a:t>Practice unaware intercepts single ship or two ships. </a:t>
            </a:r>
            <a:br>
              <a:rPr lang="en-US" sz="2000" dirty="0"/>
            </a:br>
            <a:br>
              <a:rPr lang="en-US" sz="2000" dirty="0"/>
            </a:br>
            <a:r>
              <a:rPr lang="en-US" sz="2000" dirty="0"/>
              <a:t>The baseline intercept profile is made of up to 5 steps:</a:t>
            </a:r>
          </a:p>
          <a:p>
            <a:pPr marL="457200" indent="-457200">
              <a:buAutoNum type="arabicPeriod"/>
            </a:pPr>
            <a:r>
              <a:rPr lang="en-US" sz="2000" dirty="0"/>
              <a:t>Detect and close on the target, gain speed and altitude advantage</a:t>
            </a:r>
          </a:p>
          <a:p>
            <a:pPr marL="457200" indent="-457200">
              <a:buAutoNum type="arabicPeriod"/>
            </a:pPr>
            <a:r>
              <a:rPr lang="en-US" sz="2000" dirty="0"/>
              <a:t>Offset for maneuvering room.</a:t>
            </a:r>
          </a:p>
          <a:p>
            <a:pPr marL="457200" indent="-457200">
              <a:buAutoNum type="arabicPeriod"/>
            </a:pPr>
            <a:r>
              <a:rPr lang="en-US" sz="2000" dirty="0"/>
              <a:t>Monitor aspect and range</a:t>
            </a:r>
          </a:p>
          <a:p>
            <a:pPr marL="457200" indent="-457200">
              <a:buAutoNum type="arabicPeriod"/>
            </a:pPr>
            <a:r>
              <a:rPr lang="en-US" sz="2000" dirty="0"/>
              <a:t>Go pure pursuit</a:t>
            </a:r>
          </a:p>
          <a:p>
            <a:pPr marL="457200" indent="-457200">
              <a:buAutoNum type="arabicPeriod"/>
            </a:pPr>
            <a:r>
              <a:rPr lang="en-US" sz="2000" dirty="0"/>
              <a:t>VID and shoot</a:t>
            </a:r>
          </a:p>
          <a:p>
            <a:pPr marL="0" indent="0">
              <a:buNone/>
            </a:pPr>
            <a:endParaRPr lang="en-US" sz="2000" dirty="0"/>
          </a:p>
        </p:txBody>
      </p:sp>
      <p:sp>
        <p:nvSpPr>
          <p:cNvPr id="4" name="Espace réservé du pied de page 3">
            <a:extLst>
              <a:ext uri="{FF2B5EF4-FFF2-40B4-BE49-F238E27FC236}">
                <a16:creationId xmlns:a16="http://schemas.microsoft.com/office/drawing/2014/main" id="{3A7F4E3F-9EF6-5BA3-8270-4F3E74B442B1}"/>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7332F82D-4C16-3FB5-C036-863832BC5840}"/>
              </a:ext>
            </a:extLst>
          </p:cNvPr>
          <p:cNvSpPr>
            <a:spLocks noGrp="1"/>
          </p:cNvSpPr>
          <p:nvPr>
            <p:ph type="sldNum" sz="quarter" idx="12"/>
          </p:nvPr>
        </p:nvSpPr>
        <p:spPr/>
        <p:txBody>
          <a:bodyPr/>
          <a:lstStyle/>
          <a:p>
            <a:fld id="{B6F15528-21DE-4FAA-801E-634DDDAF4B2B}" type="slidenum">
              <a:rPr lang="en-US" smtClean="0"/>
              <a:pPr/>
              <a:t>21</a:t>
            </a:fld>
            <a:endParaRPr lang="en-US"/>
          </a:p>
        </p:txBody>
      </p:sp>
      <p:pic>
        <p:nvPicPr>
          <p:cNvPr id="6" name="Image 5">
            <a:extLst>
              <a:ext uri="{FF2B5EF4-FFF2-40B4-BE49-F238E27FC236}">
                <a16:creationId xmlns:a16="http://schemas.microsoft.com/office/drawing/2014/main" id="{F5E9D2FA-A96D-14CD-532F-4B1E86A556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776819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2. Intercept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a:bodyPr>
          <a:lstStyle/>
          <a:p>
            <a:pPr marL="0" indent="0">
              <a:buNone/>
            </a:pPr>
            <a:br>
              <a:rPr lang="fr-BE" sz="2000" dirty="0"/>
            </a:br>
            <a:br>
              <a:rPr lang="fr-BE" sz="2000" dirty="0"/>
            </a:br>
            <a:endParaRPr lang="fr-BE" sz="2000" dirty="0"/>
          </a:p>
          <a:p>
            <a:pPr marL="0" indent="0">
              <a:buNone/>
            </a:pPr>
            <a:br>
              <a:rPr lang="fr-BE" sz="2000" dirty="0"/>
            </a:br>
            <a:endParaRPr lang="fr-FR" sz="2000" dirty="0"/>
          </a:p>
        </p:txBody>
      </p:sp>
      <p:pic>
        <p:nvPicPr>
          <p:cNvPr id="4" name="Image 3">
            <a:extLst>
              <a:ext uri="{FF2B5EF4-FFF2-40B4-BE49-F238E27FC236}">
                <a16:creationId xmlns:a16="http://schemas.microsoft.com/office/drawing/2014/main" id="{9F14BA7D-216A-5BCB-D526-F5048FB8D6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913889"/>
            <a:ext cx="7485525" cy="3898583"/>
          </a:xfrm>
          <a:prstGeom prst="rect">
            <a:avLst/>
          </a:prstGeom>
        </p:spPr>
      </p:pic>
      <p:sp>
        <p:nvSpPr>
          <p:cNvPr id="5" name="Espace réservé du pied de page 4">
            <a:extLst>
              <a:ext uri="{FF2B5EF4-FFF2-40B4-BE49-F238E27FC236}">
                <a16:creationId xmlns:a16="http://schemas.microsoft.com/office/drawing/2014/main" id="{0226DF8C-CE9F-3087-2980-91FF7495BFD7}"/>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26159D2A-B4A7-71AC-49F2-C82AC82118C0}"/>
              </a:ext>
            </a:extLst>
          </p:cNvPr>
          <p:cNvSpPr>
            <a:spLocks noGrp="1"/>
          </p:cNvSpPr>
          <p:nvPr>
            <p:ph type="sldNum" sz="quarter" idx="12"/>
          </p:nvPr>
        </p:nvSpPr>
        <p:spPr/>
        <p:txBody>
          <a:bodyPr/>
          <a:lstStyle/>
          <a:p>
            <a:fld id="{B6F15528-21DE-4FAA-801E-634DDDAF4B2B}" type="slidenum">
              <a:rPr lang="en-US" smtClean="0"/>
              <a:pPr/>
              <a:t>22</a:t>
            </a:fld>
            <a:endParaRPr lang="en-US"/>
          </a:p>
        </p:txBody>
      </p:sp>
      <p:pic>
        <p:nvPicPr>
          <p:cNvPr id="7" name="Image 6">
            <a:extLst>
              <a:ext uri="{FF2B5EF4-FFF2-40B4-BE49-F238E27FC236}">
                <a16:creationId xmlns:a16="http://schemas.microsoft.com/office/drawing/2014/main" id="{976AA5E8-0E74-F741-5285-FC17B8F47E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2662774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2. Intercept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Autofit/>
          </a:bodyPr>
          <a:lstStyle/>
          <a:p>
            <a:pPr>
              <a:lnSpc>
                <a:spcPct val="115000"/>
              </a:lnSpc>
              <a:spcAft>
                <a:spcPts val="1200"/>
              </a:spcAft>
            </a:pPr>
            <a:r>
              <a:rPr lang="en-GB" sz="1100" dirty="0">
                <a:effectLst/>
                <a:ea typeface="Times New Roman" panose="02020603050405020304" pitchFamily="18" charset="0"/>
                <a:cs typeface="Calibri" panose="020F0502020204030204" pitchFamily="34" charset="0"/>
              </a:rPr>
              <a:t>Gain radar contact with your target and assess its speed, altitude, range and initial aspect angle. Increase speed to close the gap quicker and gain altitude separation to make it harder for your opponent to track you.</a:t>
            </a:r>
            <a:endParaRPr lang="fr-FR" sz="1100" dirty="0">
              <a:effectLst/>
              <a:ea typeface="Times New Roman" panose="02020603050405020304" pitchFamily="18" charset="0"/>
              <a:cs typeface="Calibri" panose="020F0502020204030204" pitchFamily="34" charset="0"/>
            </a:endParaRPr>
          </a:p>
          <a:p>
            <a:pPr>
              <a:lnSpc>
                <a:spcPct val="115000"/>
              </a:lnSpc>
              <a:spcAft>
                <a:spcPts val="1200"/>
              </a:spcAft>
            </a:pPr>
            <a:r>
              <a:rPr lang="en-GB" sz="1100" dirty="0">
                <a:effectLst/>
                <a:ea typeface="Times New Roman" panose="02020603050405020304" pitchFamily="18" charset="0"/>
                <a:cs typeface="Calibri" panose="020F0502020204030204" pitchFamily="34" charset="0"/>
              </a:rPr>
              <a:t>Around 20 Nm from your target offset to one side to gain lateral turning room. But which way do you turn? First determine which side of the target’s flight path you are on by looking at its aspect angle. This is the side you will want to stay on, and will want to turn toward later, since it’s the shortest path to the bogey’s six o’clock and avoids you flying across its nose. So if the MFD shows </a:t>
            </a:r>
            <a:r>
              <a:rPr lang="en-GB" sz="1100" i="1" dirty="0">
                <a:effectLst/>
                <a:ea typeface="Times New Roman" panose="02020603050405020304" pitchFamily="18" charset="0"/>
                <a:cs typeface="Calibri" panose="020F0502020204030204" pitchFamily="34" charset="0"/>
              </a:rPr>
              <a:t>right </a:t>
            </a:r>
            <a:r>
              <a:rPr lang="en-GB" sz="1100" dirty="0">
                <a:effectLst/>
                <a:ea typeface="Times New Roman" panose="02020603050405020304" pitchFamily="18" charset="0"/>
                <a:cs typeface="Calibri" panose="020F0502020204030204" pitchFamily="34" charset="0"/>
              </a:rPr>
              <a:t>aspect, turn (opposite what it shows, i.e. to the left) to keep the contact on the </a:t>
            </a:r>
            <a:r>
              <a:rPr lang="en-GB" sz="1100" i="1" dirty="0">
                <a:effectLst/>
                <a:ea typeface="Times New Roman" panose="02020603050405020304" pitchFamily="18" charset="0"/>
                <a:cs typeface="Calibri" panose="020F0502020204030204" pitchFamily="34" charset="0"/>
              </a:rPr>
              <a:t>right</a:t>
            </a:r>
            <a:r>
              <a:rPr lang="en-GB" sz="1100" dirty="0">
                <a:effectLst/>
                <a:ea typeface="Times New Roman" panose="02020603050405020304" pitchFamily="18" charset="0"/>
                <a:cs typeface="Calibri" panose="020F0502020204030204" pitchFamily="34" charset="0"/>
              </a:rPr>
              <a:t> side of the MFD. If it gives you a </a:t>
            </a:r>
            <a:r>
              <a:rPr lang="en-GB" sz="1100" i="1" dirty="0">
                <a:effectLst/>
                <a:ea typeface="Times New Roman" panose="02020603050405020304" pitchFamily="18" charset="0"/>
                <a:cs typeface="Calibri" panose="020F0502020204030204" pitchFamily="34" charset="0"/>
              </a:rPr>
              <a:t>left</a:t>
            </a:r>
            <a:r>
              <a:rPr lang="en-GB" sz="1100" dirty="0">
                <a:effectLst/>
                <a:ea typeface="Times New Roman" panose="02020603050405020304" pitchFamily="18" charset="0"/>
                <a:cs typeface="Calibri" panose="020F0502020204030204" pitchFamily="34" charset="0"/>
              </a:rPr>
              <a:t> aspect, turn (right) to place the contact on the </a:t>
            </a:r>
            <a:r>
              <a:rPr lang="en-GB" sz="1100" i="1" dirty="0">
                <a:effectLst/>
                <a:ea typeface="Times New Roman" panose="02020603050405020304" pitchFamily="18" charset="0"/>
                <a:cs typeface="Calibri" panose="020F0502020204030204" pitchFamily="34" charset="0"/>
              </a:rPr>
              <a:t>left</a:t>
            </a:r>
            <a:r>
              <a:rPr lang="en-GB" sz="1100" dirty="0">
                <a:effectLst/>
                <a:ea typeface="Times New Roman" panose="02020603050405020304" pitchFamily="18" charset="0"/>
                <a:cs typeface="Calibri" panose="020F0502020204030204" pitchFamily="34" charset="0"/>
              </a:rPr>
              <a:t> side of the MFD. If the contact has an aspect of 180° it doesn’t matter which way you turn.</a:t>
            </a:r>
            <a:endParaRPr lang="fr-FR" sz="1100" dirty="0">
              <a:effectLst/>
              <a:ea typeface="Times New Roman" panose="02020603050405020304" pitchFamily="18" charset="0"/>
              <a:cs typeface="Calibri" panose="020F0502020204030204" pitchFamily="34" charset="0"/>
            </a:endParaRPr>
          </a:p>
          <a:p>
            <a:pPr>
              <a:lnSpc>
                <a:spcPct val="115000"/>
              </a:lnSpc>
              <a:spcAft>
                <a:spcPts val="1200"/>
              </a:spcAft>
            </a:pPr>
            <a:r>
              <a:rPr lang="en-GB" sz="1100" dirty="0">
                <a:effectLst/>
                <a:ea typeface="Times New Roman" panose="02020603050405020304" pitchFamily="18" charset="0"/>
                <a:cs typeface="Calibri" panose="020F0502020204030204" pitchFamily="34" charset="0"/>
              </a:rPr>
              <a:t>Once you have decided which way to turn, you need to determine how much to turn. The higher the aspect, the more turning room you will need to create; if aspect is lower, you will need to create less turning room. </a:t>
            </a:r>
            <a:br>
              <a:rPr lang="en-GB" sz="1100" dirty="0">
                <a:effectLst/>
                <a:ea typeface="Times New Roman" panose="02020603050405020304" pitchFamily="18" charset="0"/>
                <a:cs typeface="Calibri" panose="020F0502020204030204" pitchFamily="34" charset="0"/>
              </a:rPr>
            </a:br>
            <a:r>
              <a:rPr lang="en-GB" sz="1100" dirty="0">
                <a:effectLst/>
                <a:ea typeface="Times New Roman" panose="02020603050405020304" pitchFamily="18" charset="0"/>
                <a:cs typeface="Calibri" panose="020F0502020204030204" pitchFamily="34" charset="0"/>
              </a:rPr>
              <a:t>For higher offsets try to keep the radar contact near the side of the MFD, but be careful not to lose it by exceeding (gimballing) the FCR antenna limits. </a:t>
            </a:r>
            <a:endParaRPr lang="fr-FR" sz="1100" dirty="0">
              <a:effectLst/>
              <a:ea typeface="Times New Roman" panose="02020603050405020304" pitchFamily="18" charset="0"/>
              <a:cs typeface="Calibri" panose="020F0502020204030204" pitchFamily="34" charset="0"/>
            </a:endParaRPr>
          </a:p>
          <a:p>
            <a:pPr>
              <a:lnSpc>
                <a:spcPct val="115000"/>
              </a:lnSpc>
              <a:spcAft>
                <a:spcPts val="1200"/>
              </a:spcAft>
            </a:pPr>
            <a:r>
              <a:rPr lang="en-GB" sz="1100" dirty="0">
                <a:effectLst/>
                <a:ea typeface="Times New Roman" panose="02020603050405020304" pitchFamily="18" charset="0"/>
                <a:cs typeface="Calibri" panose="020F0502020204030204" pitchFamily="34" charset="0"/>
              </a:rPr>
              <a:t>Continue to monitor aspect angle, antenna train angle and range. If your target continues flying straight, seemingly unaware of your presence, aspect angle will decrease, ATA will increase, and you may have to turn into the contact to avoid losing FCR track. Use the TLL in the HUD and don’t let it go above 50°. Range to the target will obviously decrease. If you notice aspect angle start to increase, the bogey has probably detected you and is turning toward you to deny you turning room.</a:t>
            </a:r>
            <a:endParaRPr lang="fr-FR" sz="1100" dirty="0">
              <a:effectLst/>
              <a:ea typeface="Times New Roman" panose="02020603050405020304" pitchFamily="18" charset="0"/>
              <a:cs typeface="Calibri" panose="020F0502020204030204" pitchFamily="34" charset="0"/>
            </a:endParaRPr>
          </a:p>
          <a:p>
            <a:pPr>
              <a:lnSpc>
                <a:spcPct val="115000"/>
              </a:lnSpc>
              <a:spcAft>
                <a:spcPts val="1200"/>
              </a:spcAft>
            </a:pPr>
            <a:r>
              <a:rPr lang="en-GB" sz="1100" dirty="0">
                <a:effectLst/>
                <a:ea typeface="Times New Roman" panose="02020603050405020304" pitchFamily="18" charset="0"/>
                <a:cs typeface="Calibri" panose="020F0502020204030204" pitchFamily="34" charset="0"/>
              </a:rPr>
              <a:t>When the aspect angle reaches 120° it is time to go pure pursuit on the bogey. Usually that happens around 6-8 Nm. No matter the aspect, go pure no later than 5 Nm. Use the TLL to help bring the bogey into the HUD field of view and try to VID the aircraft. Upon positive hostile identification you can release an infrared missile. To fire a Mike you don’t have to be behind the bandit and pure pursuit will probably bring you within valid shot parameters. To fire a Papa, you may need to manoeuvre behind the target during your conversion turn.</a:t>
            </a:r>
            <a:endParaRPr lang="fr-FR" sz="1100" dirty="0">
              <a:effectLst/>
              <a:ea typeface="Times New Roman" panose="02020603050405020304" pitchFamily="18" charset="0"/>
              <a:cs typeface="Calibri" panose="020F0502020204030204" pitchFamily="34" charset="0"/>
            </a:endParaRPr>
          </a:p>
          <a:p>
            <a:pPr marL="0" indent="0">
              <a:buNone/>
            </a:pPr>
            <a:br>
              <a:rPr lang="fr-BE" sz="1100" dirty="0"/>
            </a:br>
            <a:br>
              <a:rPr lang="fr-BE" sz="1100" dirty="0"/>
            </a:br>
            <a:endParaRPr lang="fr-BE" sz="1100" dirty="0"/>
          </a:p>
          <a:p>
            <a:pPr marL="0" indent="0">
              <a:buNone/>
            </a:pPr>
            <a:br>
              <a:rPr lang="fr-BE" sz="1100" dirty="0"/>
            </a:br>
            <a:endParaRPr lang="fr-FR" sz="1100" dirty="0"/>
          </a:p>
        </p:txBody>
      </p:sp>
      <p:sp>
        <p:nvSpPr>
          <p:cNvPr id="4" name="Espace réservé du pied de page 3">
            <a:extLst>
              <a:ext uri="{FF2B5EF4-FFF2-40B4-BE49-F238E27FC236}">
                <a16:creationId xmlns:a16="http://schemas.microsoft.com/office/drawing/2014/main" id="{9873DB5F-E6E4-E314-ADF2-2D7F9EB3E79E}"/>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069E8F50-8B02-6EAB-842F-6309C39C2EFB}"/>
              </a:ext>
            </a:extLst>
          </p:cNvPr>
          <p:cNvSpPr>
            <a:spLocks noGrp="1"/>
          </p:cNvSpPr>
          <p:nvPr>
            <p:ph type="sldNum" sz="quarter" idx="12"/>
          </p:nvPr>
        </p:nvSpPr>
        <p:spPr/>
        <p:txBody>
          <a:bodyPr/>
          <a:lstStyle/>
          <a:p>
            <a:fld id="{B6F15528-21DE-4FAA-801E-634DDDAF4B2B}" type="slidenum">
              <a:rPr lang="en-US" smtClean="0"/>
              <a:pPr/>
              <a:t>23</a:t>
            </a:fld>
            <a:endParaRPr lang="en-US"/>
          </a:p>
        </p:txBody>
      </p:sp>
      <p:pic>
        <p:nvPicPr>
          <p:cNvPr id="6" name="Image 5">
            <a:extLst>
              <a:ext uri="{FF2B5EF4-FFF2-40B4-BE49-F238E27FC236}">
                <a16:creationId xmlns:a16="http://schemas.microsoft.com/office/drawing/2014/main" id="{E636DDC5-5856-309F-6C23-F079763E3C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654525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lstStyle/>
          <a:p>
            <a:r>
              <a:rPr lang="fr-BE" dirty="0"/>
              <a:t>Annexes: 2. Intercept (</a:t>
            </a:r>
            <a:r>
              <a:rPr lang="fr-BE" dirty="0" err="1"/>
              <a:t>Cont</a:t>
            </a:r>
            <a:r>
              <a:rPr lang="fr-BE" dirty="0"/>
              <a:t>)</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a:bodyPr>
          <a:lstStyle/>
          <a:p>
            <a:pPr marL="0" indent="0">
              <a:buNone/>
            </a:pPr>
            <a:r>
              <a:rPr lang="en-US" sz="2000" dirty="0"/>
              <a:t>In a 2 ship intercept scenario, the idea is to have one element going straight for the bogey, for quick VID while the second element performs a baseline intercept on the bogey and be in a shooting position when the first element visually identifies the bogey and clears to engage it. </a:t>
            </a:r>
            <a:br>
              <a:rPr lang="en-US" sz="2000" dirty="0"/>
            </a:br>
            <a:br>
              <a:rPr lang="en-US" sz="2000" dirty="0"/>
            </a:br>
            <a:r>
              <a:rPr lang="en-US" sz="2000" dirty="0"/>
              <a:t>If the bogey switch his attention to another element (aware situation) the geometry ensures that roles can be switched easily from one element to the other . The bogey switching attention is visible on his aspect angle.</a:t>
            </a:r>
          </a:p>
          <a:p>
            <a:pPr marL="0" indent="0">
              <a:buNone/>
            </a:pPr>
            <a:endParaRPr lang="en-US" sz="2000" dirty="0"/>
          </a:p>
        </p:txBody>
      </p:sp>
      <p:sp>
        <p:nvSpPr>
          <p:cNvPr id="4" name="Espace réservé du pied de page 3">
            <a:extLst>
              <a:ext uri="{FF2B5EF4-FFF2-40B4-BE49-F238E27FC236}">
                <a16:creationId xmlns:a16="http://schemas.microsoft.com/office/drawing/2014/main" id="{50B1EE74-6C52-AE44-0AB4-33F2AFF1C6B0}"/>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65C68B81-0C5E-3C47-6072-F0E1F7FB0207}"/>
              </a:ext>
            </a:extLst>
          </p:cNvPr>
          <p:cNvSpPr>
            <a:spLocks noGrp="1"/>
          </p:cNvSpPr>
          <p:nvPr>
            <p:ph type="sldNum" sz="quarter" idx="12"/>
          </p:nvPr>
        </p:nvSpPr>
        <p:spPr/>
        <p:txBody>
          <a:bodyPr/>
          <a:lstStyle/>
          <a:p>
            <a:fld id="{B6F15528-21DE-4FAA-801E-634DDDAF4B2B}" type="slidenum">
              <a:rPr lang="en-US" smtClean="0"/>
              <a:pPr/>
              <a:t>24</a:t>
            </a:fld>
            <a:endParaRPr lang="en-US"/>
          </a:p>
        </p:txBody>
      </p:sp>
      <p:pic>
        <p:nvPicPr>
          <p:cNvPr id="6" name="Image 5">
            <a:extLst>
              <a:ext uri="{FF2B5EF4-FFF2-40B4-BE49-F238E27FC236}">
                <a16:creationId xmlns:a16="http://schemas.microsoft.com/office/drawing/2014/main" id="{7CD1C3E7-415A-5C24-9137-F77ECD4C92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772774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2803B-BD06-D93D-51A4-A393C901973B}"/>
              </a:ext>
            </a:extLst>
          </p:cNvPr>
          <p:cNvSpPr>
            <a:spLocks noGrp="1"/>
          </p:cNvSpPr>
          <p:nvPr>
            <p:ph type="title"/>
          </p:nvPr>
        </p:nvSpPr>
        <p:spPr/>
        <p:txBody>
          <a:bodyPr>
            <a:normAutofit/>
          </a:bodyPr>
          <a:lstStyle/>
          <a:p>
            <a:r>
              <a:rPr lang="fr-BE" dirty="0"/>
              <a:t>Annexes: 3. 1v2 or 2v2 BVR</a:t>
            </a:r>
            <a:endParaRPr lang="fr-FR" dirty="0"/>
          </a:p>
        </p:txBody>
      </p:sp>
      <p:sp>
        <p:nvSpPr>
          <p:cNvPr id="3" name="Espace réservé du contenu 2">
            <a:extLst>
              <a:ext uri="{FF2B5EF4-FFF2-40B4-BE49-F238E27FC236}">
                <a16:creationId xmlns:a16="http://schemas.microsoft.com/office/drawing/2014/main" id="{C38E0031-00F4-4947-1681-92A01567C52D}"/>
              </a:ext>
            </a:extLst>
          </p:cNvPr>
          <p:cNvSpPr>
            <a:spLocks noGrp="1"/>
          </p:cNvSpPr>
          <p:nvPr>
            <p:ph idx="1"/>
          </p:nvPr>
        </p:nvSpPr>
        <p:spPr/>
        <p:txBody>
          <a:bodyPr>
            <a:normAutofit/>
          </a:bodyPr>
          <a:lstStyle/>
          <a:p>
            <a:pPr marL="0" indent="0">
              <a:buNone/>
            </a:pPr>
            <a:r>
              <a:rPr lang="en-US" sz="2000" dirty="0"/>
              <a:t>Aggressor 3 two ship F-16 can be spawned as aggressor in Caliente air to air ranges. Once in position at INS waypoint N37°42.956’ W115°00.000’ (Caliente Alpha) Turn to heading 090° and activate the red flight through the Radio F10 menu. (Spawn BVR Caliente Charlie)</a:t>
            </a:r>
            <a:br>
              <a:rPr lang="en-US" sz="2000" dirty="0"/>
            </a:br>
            <a:r>
              <a:rPr lang="en-US" sz="2000" dirty="0"/>
              <a:t>The red flight will spawn at the East of Caliente Charlie airspace and will fly heading 270°.</a:t>
            </a:r>
            <a:br>
              <a:rPr lang="en-US" sz="2000" dirty="0"/>
            </a:br>
            <a:r>
              <a:rPr lang="en-US" sz="2000" dirty="0"/>
              <a:t>Red flight is simulated Fox3 and Fox2.</a:t>
            </a:r>
            <a:br>
              <a:rPr lang="en-US" sz="2000" dirty="0"/>
            </a:br>
            <a:br>
              <a:rPr lang="en-US" sz="2000" dirty="0"/>
            </a:br>
            <a:endParaRPr lang="en-US" sz="2000" dirty="0"/>
          </a:p>
        </p:txBody>
      </p:sp>
      <p:sp>
        <p:nvSpPr>
          <p:cNvPr id="4" name="Espace réservé du pied de page 3">
            <a:extLst>
              <a:ext uri="{FF2B5EF4-FFF2-40B4-BE49-F238E27FC236}">
                <a16:creationId xmlns:a16="http://schemas.microsoft.com/office/drawing/2014/main" id="{26603E78-26B7-9338-200D-E055A649C5AD}"/>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7BC96FC4-7110-FE50-C3E8-697303EDD145}"/>
              </a:ext>
            </a:extLst>
          </p:cNvPr>
          <p:cNvSpPr>
            <a:spLocks noGrp="1"/>
          </p:cNvSpPr>
          <p:nvPr>
            <p:ph type="sldNum" sz="quarter" idx="12"/>
          </p:nvPr>
        </p:nvSpPr>
        <p:spPr/>
        <p:txBody>
          <a:bodyPr/>
          <a:lstStyle/>
          <a:p>
            <a:fld id="{B6F15528-21DE-4FAA-801E-634DDDAF4B2B}" type="slidenum">
              <a:rPr lang="en-US" smtClean="0"/>
              <a:pPr/>
              <a:t>25</a:t>
            </a:fld>
            <a:endParaRPr lang="en-US"/>
          </a:p>
        </p:txBody>
      </p:sp>
      <p:pic>
        <p:nvPicPr>
          <p:cNvPr id="6" name="Image 5">
            <a:extLst>
              <a:ext uri="{FF2B5EF4-FFF2-40B4-BE49-F238E27FC236}">
                <a16:creationId xmlns:a16="http://schemas.microsoft.com/office/drawing/2014/main" id="{99B49E02-0079-A3D5-2413-84622FAC98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4167067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C39F50B-752B-3130-DD72-CA5F5D977280}"/>
              </a:ext>
            </a:extLst>
          </p:cNvPr>
          <p:cNvSpPr>
            <a:spLocks noGrp="1"/>
          </p:cNvSpPr>
          <p:nvPr>
            <p:ph type="title"/>
          </p:nvPr>
        </p:nvSpPr>
        <p:spPr/>
        <p:txBody>
          <a:bodyPr/>
          <a:lstStyle/>
          <a:p>
            <a:r>
              <a:rPr lang="en-US"/>
              <a:t>Mission information</a:t>
            </a:r>
          </a:p>
        </p:txBody>
      </p:sp>
      <p:sp>
        <p:nvSpPr>
          <p:cNvPr id="3" name="Espace réservé du contenu 2">
            <a:extLst>
              <a:ext uri="{FF2B5EF4-FFF2-40B4-BE49-F238E27FC236}">
                <a16:creationId xmlns:a16="http://schemas.microsoft.com/office/drawing/2014/main" id="{A5CA7A5A-B973-3913-6BBC-C8BD53331922}"/>
              </a:ext>
            </a:extLst>
          </p:cNvPr>
          <p:cNvSpPr>
            <a:spLocks noGrp="1"/>
          </p:cNvSpPr>
          <p:nvPr>
            <p:ph idx="1"/>
          </p:nvPr>
        </p:nvSpPr>
        <p:spPr/>
        <p:txBody>
          <a:bodyPr>
            <a:normAutofit/>
          </a:bodyPr>
          <a:lstStyle/>
          <a:p>
            <a:r>
              <a:rPr lang="en-US" sz="2000"/>
              <a:t>This mission is suitable for Single and Multiplayer.</a:t>
            </a:r>
          </a:p>
          <a:p>
            <a:r>
              <a:rPr lang="en-US" sz="2000"/>
              <a:t>Requirement: Nevada NTTR and 476fG Range Targets by Noodle &amp; Stuka.</a:t>
            </a:r>
          </a:p>
          <a:p>
            <a:r>
              <a:rPr lang="en-US" sz="2000"/>
              <a:t>Moose: Range (R-64C), ATIS (Creech and Nellis AFB), RAT (Random Air traffic: C17 &amp; UAVs) &amp; Fox missile trainer (in NTTR airspace)</a:t>
            </a:r>
            <a:br>
              <a:rPr lang="en-US" sz="2000"/>
            </a:br>
            <a:r>
              <a:rPr lang="en-US" sz="2000"/>
              <a:t>Although players are protected from opposing AG and AA missiles, guns remain lethal, use caution to remain out of effective gun engagement ranges.</a:t>
            </a:r>
          </a:p>
          <a:p>
            <a:r>
              <a:rPr lang="en-US" sz="2000"/>
              <a:t>Questions, comments: Contact Red Dog.</a:t>
            </a:r>
          </a:p>
          <a:p>
            <a:pPr marL="0" indent="0">
              <a:buNone/>
            </a:pPr>
            <a:endParaRPr lang="en-US" sz="2000"/>
          </a:p>
          <a:p>
            <a:pPr marL="0" indent="0">
              <a:buNone/>
            </a:pPr>
            <a:endParaRPr lang="en-US" sz="2000"/>
          </a:p>
          <a:p>
            <a:endParaRPr lang="en-US" sz="2000"/>
          </a:p>
          <a:p>
            <a:pPr marL="0" indent="0" algn="ctr">
              <a:buNone/>
            </a:pPr>
            <a:r>
              <a:rPr lang="en-US"/>
              <a:t>Have fun &amp; good hunting</a:t>
            </a:r>
          </a:p>
          <a:p>
            <a:endParaRPr lang="en-US" sz="2000"/>
          </a:p>
        </p:txBody>
      </p:sp>
      <p:sp>
        <p:nvSpPr>
          <p:cNvPr id="4" name="Espace réservé du pied de page 3">
            <a:extLst>
              <a:ext uri="{FF2B5EF4-FFF2-40B4-BE49-F238E27FC236}">
                <a16:creationId xmlns:a16="http://schemas.microsoft.com/office/drawing/2014/main" id="{ED600A3F-5899-9C6F-A21A-2855A71295F0}"/>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F524D5C3-F914-47C5-FDA7-643516183E48}"/>
              </a:ext>
            </a:extLst>
          </p:cNvPr>
          <p:cNvSpPr>
            <a:spLocks noGrp="1"/>
          </p:cNvSpPr>
          <p:nvPr>
            <p:ph type="sldNum" sz="quarter" idx="12"/>
          </p:nvPr>
        </p:nvSpPr>
        <p:spPr/>
        <p:txBody>
          <a:bodyPr/>
          <a:lstStyle/>
          <a:p>
            <a:fld id="{B6F15528-21DE-4FAA-801E-634DDDAF4B2B}" type="slidenum">
              <a:rPr lang="en-US" smtClean="0"/>
              <a:pPr/>
              <a:t>26</a:t>
            </a:fld>
            <a:endParaRPr lang="en-US"/>
          </a:p>
        </p:txBody>
      </p:sp>
      <p:pic>
        <p:nvPicPr>
          <p:cNvPr id="6" name="Image 5">
            <a:extLst>
              <a:ext uri="{FF2B5EF4-FFF2-40B4-BE49-F238E27FC236}">
                <a16:creationId xmlns:a16="http://schemas.microsoft.com/office/drawing/2014/main" id="{F7A3B8B9-44AD-616B-E81B-41F01B6880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4081415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0044"/>
            <a:ext cx="8229600" cy="617593"/>
          </a:xfrm>
        </p:spPr>
        <p:txBody>
          <a:bodyPr>
            <a:normAutofit fontScale="90000"/>
          </a:bodyPr>
          <a:lstStyle/>
          <a:p>
            <a:r>
              <a:rPr lang="en-GB" dirty="0"/>
              <a:t>Mission Map</a:t>
            </a:r>
          </a:p>
        </p:txBody>
      </p:sp>
      <p:pic>
        <p:nvPicPr>
          <p:cNvPr id="7" name="Espace réservé du contenu 6">
            <a:extLst>
              <a:ext uri="{FF2B5EF4-FFF2-40B4-BE49-F238E27FC236}">
                <a16:creationId xmlns:a16="http://schemas.microsoft.com/office/drawing/2014/main" id="{E85779B8-9670-C6BA-A4DE-605B5A43335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p:blipFill>
        <p:spPr>
          <a:xfrm>
            <a:off x="815825" y="1569163"/>
            <a:ext cx="7512350" cy="3983116"/>
          </a:xfrm>
        </p:spPr>
      </p:pic>
      <p:sp>
        <p:nvSpPr>
          <p:cNvPr id="3" name="Espace réservé du pied de page 2">
            <a:extLst>
              <a:ext uri="{FF2B5EF4-FFF2-40B4-BE49-F238E27FC236}">
                <a16:creationId xmlns:a16="http://schemas.microsoft.com/office/drawing/2014/main" id="{CF5715A6-543B-56B3-2B44-281ACF94DFA5}"/>
              </a:ext>
            </a:extLst>
          </p:cNvPr>
          <p:cNvSpPr>
            <a:spLocks noGrp="1"/>
          </p:cNvSpPr>
          <p:nvPr>
            <p:ph type="ftr" sz="quarter" idx="11"/>
          </p:nvPr>
        </p:nvSpPr>
        <p:spPr/>
        <p:txBody>
          <a:bodyPr/>
          <a:lstStyle/>
          <a:p>
            <a:r>
              <a:rPr lang="en-US"/>
              <a:t>Made for 1st VFW by Red Dog</a:t>
            </a:r>
          </a:p>
        </p:txBody>
      </p:sp>
      <p:sp>
        <p:nvSpPr>
          <p:cNvPr id="4" name="Espace réservé du numéro de diapositive 3">
            <a:extLst>
              <a:ext uri="{FF2B5EF4-FFF2-40B4-BE49-F238E27FC236}">
                <a16:creationId xmlns:a16="http://schemas.microsoft.com/office/drawing/2014/main" id="{3176F602-56C4-9B7C-18BA-69FC1B540952}"/>
              </a:ext>
            </a:extLst>
          </p:cNvPr>
          <p:cNvSpPr>
            <a:spLocks noGrp="1"/>
          </p:cNvSpPr>
          <p:nvPr>
            <p:ph type="sldNum" sz="quarter" idx="12"/>
          </p:nvPr>
        </p:nvSpPr>
        <p:spPr/>
        <p:txBody>
          <a:bodyPr/>
          <a:lstStyle/>
          <a:p>
            <a:fld id="{B6F15528-21DE-4FAA-801E-634DDDAF4B2B}" type="slidenum">
              <a:rPr lang="en-US" smtClean="0"/>
              <a:pPr/>
              <a:t>3</a:t>
            </a:fld>
            <a:endParaRPr lang="en-US"/>
          </a:p>
        </p:txBody>
      </p:sp>
      <p:pic>
        <p:nvPicPr>
          <p:cNvPr id="6" name="Image 5">
            <a:extLst>
              <a:ext uri="{FF2B5EF4-FFF2-40B4-BE49-F238E27FC236}">
                <a16:creationId xmlns:a16="http://schemas.microsoft.com/office/drawing/2014/main" id="{D21CA752-ACF4-CD56-D176-CDFC553A68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
        <p:nvSpPr>
          <p:cNvPr id="5" name="ZoneTexte 4">
            <a:extLst>
              <a:ext uri="{FF2B5EF4-FFF2-40B4-BE49-F238E27FC236}">
                <a16:creationId xmlns:a16="http://schemas.microsoft.com/office/drawing/2014/main" id="{52479C0D-3E4C-42A6-4A41-5334F3166814}"/>
              </a:ext>
            </a:extLst>
          </p:cNvPr>
          <p:cNvSpPr txBox="1"/>
          <p:nvPr/>
        </p:nvSpPr>
        <p:spPr>
          <a:xfrm>
            <a:off x="750812" y="5661926"/>
            <a:ext cx="7642375" cy="292388"/>
          </a:xfrm>
          <a:prstGeom prst="rect">
            <a:avLst/>
          </a:prstGeom>
          <a:noFill/>
        </p:spPr>
        <p:txBody>
          <a:bodyPr wrap="square" rtlCol="0">
            <a:spAutoFit/>
          </a:bodyPr>
          <a:lstStyle/>
          <a:p>
            <a:r>
              <a:rPr lang="fr-BE" sz="1300" dirty="0"/>
              <a:t>Green: AA ranges – Blue/Green: AG ranges – Red: No </a:t>
            </a:r>
            <a:r>
              <a:rPr lang="fr-BE" sz="1300" dirty="0" err="1"/>
              <a:t>fly</a:t>
            </a:r>
            <a:r>
              <a:rPr lang="fr-BE" sz="1300" dirty="0"/>
              <a:t> zone – Blue: AAR – light </a:t>
            </a:r>
            <a:r>
              <a:rPr lang="fr-BE" sz="1300" dirty="0" err="1"/>
              <a:t>brown</a:t>
            </a:r>
            <a:r>
              <a:rPr lang="fr-BE" sz="1300" dirty="0"/>
              <a:t>: </a:t>
            </a:r>
            <a:r>
              <a:rPr lang="en-US" sz="1300" dirty="0"/>
              <a:t>Simulated</a:t>
            </a:r>
            <a:r>
              <a:rPr lang="fr-BE" sz="1300" dirty="0"/>
              <a:t> missile area</a:t>
            </a:r>
            <a:endParaRPr lang="fr-FR" sz="13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Available flights:</a:t>
            </a:r>
          </a:p>
        </p:txBody>
      </p:sp>
      <p:sp>
        <p:nvSpPr>
          <p:cNvPr id="5" name="Espace réservé du contenu 4">
            <a:extLst>
              <a:ext uri="{FF2B5EF4-FFF2-40B4-BE49-F238E27FC236}">
                <a16:creationId xmlns:a16="http://schemas.microsoft.com/office/drawing/2014/main" id="{F5CC77D7-CCBB-5CE4-B2E7-E4A180474952}"/>
              </a:ext>
            </a:extLst>
          </p:cNvPr>
          <p:cNvSpPr>
            <a:spLocks noGrp="1"/>
          </p:cNvSpPr>
          <p:nvPr>
            <p:ph idx="1"/>
          </p:nvPr>
        </p:nvSpPr>
        <p:spPr/>
        <p:txBody>
          <a:bodyPr>
            <a:normAutofit fontScale="92500" lnSpcReduction="20000"/>
          </a:bodyPr>
          <a:lstStyle/>
          <a:p>
            <a:r>
              <a:rPr lang="fr-BE" dirty="0" err="1"/>
              <a:t>Viper</a:t>
            </a:r>
            <a:r>
              <a:rPr lang="fr-BE" dirty="0"/>
              <a:t> 1: 2 </a:t>
            </a:r>
            <a:r>
              <a:rPr lang="fr-BE" dirty="0" err="1"/>
              <a:t>ship</a:t>
            </a:r>
            <a:r>
              <a:rPr lang="fr-BE" dirty="0"/>
              <a:t> – Nellis AFB – parking F118</a:t>
            </a:r>
            <a:br>
              <a:rPr lang="fr-BE" dirty="0"/>
            </a:br>
            <a:r>
              <a:rPr lang="fr-BE" sz="1800" dirty="0"/>
              <a:t>BDU-33 / single bag – free to change.</a:t>
            </a:r>
          </a:p>
          <a:p>
            <a:r>
              <a:rPr lang="fr-BE" dirty="0" err="1"/>
              <a:t>Viper</a:t>
            </a:r>
            <a:r>
              <a:rPr lang="fr-BE" dirty="0"/>
              <a:t> 3: 4 </a:t>
            </a:r>
            <a:r>
              <a:rPr lang="fr-BE" dirty="0" err="1"/>
              <a:t>ship</a:t>
            </a:r>
            <a:r>
              <a:rPr lang="fr-BE" dirty="0"/>
              <a:t> – Nellis AFB – parking F115</a:t>
            </a:r>
            <a:br>
              <a:rPr lang="fr-BE" dirty="0"/>
            </a:br>
            <a:r>
              <a:rPr lang="fr-BE" sz="1800" dirty="0"/>
              <a:t>BDU-33 / </a:t>
            </a:r>
            <a:r>
              <a:rPr lang="fr-BE" sz="1800" dirty="0" err="1"/>
              <a:t>wing</a:t>
            </a:r>
            <a:r>
              <a:rPr lang="fr-BE" sz="1800" dirty="0"/>
              <a:t> </a:t>
            </a:r>
            <a:r>
              <a:rPr lang="fr-BE" sz="1800" dirty="0" err="1"/>
              <a:t>bags</a:t>
            </a:r>
            <a:r>
              <a:rPr lang="fr-BE" sz="1800" dirty="0"/>
              <a:t> – free to change.</a:t>
            </a:r>
          </a:p>
          <a:p>
            <a:r>
              <a:rPr lang="fr-BE" dirty="0" err="1"/>
              <a:t>Viper</a:t>
            </a:r>
            <a:r>
              <a:rPr lang="fr-BE" dirty="0"/>
              <a:t> 4: 2 </a:t>
            </a:r>
            <a:r>
              <a:rPr lang="fr-BE" dirty="0" err="1"/>
              <a:t>ship</a:t>
            </a:r>
            <a:r>
              <a:rPr lang="fr-BE" dirty="0"/>
              <a:t> – </a:t>
            </a:r>
            <a:r>
              <a:rPr lang="fr-BE" dirty="0" err="1"/>
              <a:t>Creech</a:t>
            </a:r>
            <a:r>
              <a:rPr lang="fr-BE" dirty="0"/>
              <a:t> AFB – parking D05</a:t>
            </a:r>
            <a:br>
              <a:rPr lang="fr-BE" dirty="0"/>
            </a:br>
            <a:r>
              <a:rPr lang="fr-BE" sz="1800" dirty="0"/>
              <a:t>GBU-12 </a:t>
            </a:r>
            <a:r>
              <a:rPr lang="fr-BE" sz="1800" dirty="0" err="1"/>
              <a:t>inert</a:t>
            </a:r>
            <a:r>
              <a:rPr lang="fr-BE" sz="1800" dirty="0"/>
              <a:t> (code 1688/89) / TGP/ </a:t>
            </a:r>
            <a:r>
              <a:rPr lang="fr-BE" sz="1800" dirty="0" err="1"/>
              <a:t>wing</a:t>
            </a:r>
            <a:r>
              <a:rPr lang="fr-BE" sz="1800" dirty="0"/>
              <a:t> </a:t>
            </a:r>
            <a:r>
              <a:rPr lang="fr-BE" sz="1800" dirty="0" err="1"/>
              <a:t>bags</a:t>
            </a:r>
            <a:r>
              <a:rPr lang="fr-BE" sz="1800" dirty="0"/>
              <a:t> – free to change.</a:t>
            </a:r>
          </a:p>
          <a:p>
            <a:endParaRPr lang="fr-BE" sz="1800" dirty="0"/>
          </a:p>
          <a:p>
            <a:r>
              <a:rPr lang="fr-BE" dirty="0" err="1"/>
              <a:t>Hornet</a:t>
            </a:r>
            <a:r>
              <a:rPr lang="fr-BE" dirty="0"/>
              <a:t> 1: 2 </a:t>
            </a:r>
            <a:r>
              <a:rPr lang="fr-BE" dirty="0" err="1"/>
              <a:t>ship</a:t>
            </a:r>
            <a:r>
              <a:rPr lang="fr-BE" dirty="0"/>
              <a:t> – Nellis AFB – parking F77</a:t>
            </a:r>
            <a:br>
              <a:rPr lang="fr-BE" dirty="0"/>
            </a:br>
            <a:r>
              <a:rPr lang="fr-BE" sz="1600" dirty="0" err="1"/>
              <a:t>Loadout</a:t>
            </a:r>
            <a:r>
              <a:rPr lang="fr-BE" sz="1600" dirty="0"/>
              <a:t> at pilot </a:t>
            </a:r>
            <a:r>
              <a:rPr lang="fr-BE" sz="1600" dirty="0" err="1"/>
              <a:t>discretion</a:t>
            </a:r>
            <a:r>
              <a:rPr lang="fr-BE" sz="1600" dirty="0"/>
              <a:t> </a:t>
            </a:r>
          </a:p>
          <a:p>
            <a:r>
              <a:rPr lang="fr-BE" dirty="0" err="1"/>
              <a:t>Hornet</a:t>
            </a:r>
            <a:r>
              <a:rPr lang="fr-BE" dirty="0"/>
              <a:t> 2: 4 </a:t>
            </a:r>
            <a:r>
              <a:rPr lang="fr-BE" dirty="0" err="1"/>
              <a:t>ship</a:t>
            </a:r>
            <a:r>
              <a:rPr lang="fr-BE" dirty="0"/>
              <a:t> – Nellis AFB – parking F75</a:t>
            </a:r>
            <a:br>
              <a:rPr lang="fr-BE" dirty="0"/>
            </a:br>
            <a:r>
              <a:rPr lang="fr-BE" sz="1600" dirty="0" err="1"/>
              <a:t>Loadout</a:t>
            </a:r>
            <a:r>
              <a:rPr lang="fr-BE" sz="1600" dirty="0"/>
              <a:t> at pilot </a:t>
            </a:r>
            <a:r>
              <a:rPr lang="fr-BE" sz="1600" dirty="0" err="1"/>
              <a:t>discretion</a:t>
            </a:r>
            <a:r>
              <a:rPr lang="fr-BE" sz="1600" dirty="0"/>
              <a:t>.</a:t>
            </a:r>
          </a:p>
          <a:p>
            <a:r>
              <a:rPr lang="fr-BE" dirty="0" err="1"/>
              <a:t>Hornet</a:t>
            </a:r>
            <a:r>
              <a:rPr lang="fr-BE" dirty="0"/>
              <a:t> 3: 2 </a:t>
            </a:r>
            <a:r>
              <a:rPr lang="fr-BE" dirty="0" err="1"/>
              <a:t>ship</a:t>
            </a:r>
            <a:r>
              <a:rPr lang="fr-BE" dirty="0"/>
              <a:t> – </a:t>
            </a:r>
            <a:r>
              <a:rPr lang="fr-BE" dirty="0" err="1"/>
              <a:t>Creech</a:t>
            </a:r>
            <a:r>
              <a:rPr lang="fr-BE" dirty="0"/>
              <a:t> AFB – parking D02</a:t>
            </a:r>
            <a:br>
              <a:rPr lang="fr-BE" dirty="0"/>
            </a:br>
            <a:r>
              <a:rPr lang="fr-BE" sz="1600" dirty="0" err="1"/>
              <a:t>Loadout</a:t>
            </a:r>
            <a:r>
              <a:rPr lang="fr-BE" sz="1600" dirty="0"/>
              <a:t> at pilot </a:t>
            </a:r>
            <a:r>
              <a:rPr lang="fr-BE" sz="1600" dirty="0" err="1"/>
              <a:t>discretion</a:t>
            </a:r>
            <a:endParaRPr lang="fr-FR" sz="1600" dirty="0"/>
          </a:p>
        </p:txBody>
      </p:sp>
      <p:sp>
        <p:nvSpPr>
          <p:cNvPr id="3" name="Espace réservé du pied de page 2">
            <a:extLst>
              <a:ext uri="{FF2B5EF4-FFF2-40B4-BE49-F238E27FC236}">
                <a16:creationId xmlns:a16="http://schemas.microsoft.com/office/drawing/2014/main" id="{437073D2-3FC0-E61C-CE04-6BFF943EB54C}"/>
              </a:ext>
            </a:extLst>
          </p:cNvPr>
          <p:cNvSpPr>
            <a:spLocks noGrp="1"/>
          </p:cNvSpPr>
          <p:nvPr>
            <p:ph type="ftr" sz="quarter" idx="11"/>
          </p:nvPr>
        </p:nvSpPr>
        <p:spPr/>
        <p:txBody>
          <a:bodyPr/>
          <a:lstStyle/>
          <a:p>
            <a:r>
              <a:rPr lang="en-US"/>
              <a:t>Made for 1st VFW by Red Dog</a:t>
            </a:r>
          </a:p>
        </p:txBody>
      </p:sp>
      <p:sp>
        <p:nvSpPr>
          <p:cNvPr id="4" name="Espace réservé du numéro de diapositive 3">
            <a:extLst>
              <a:ext uri="{FF2B5EF4-FFF2-40B4-BE49-F238E27FC236}">
                <a16:creationId xmlns:a16="http://schemas.microsoft.com/office/drawing/2014/main" id="{26781B4D-95CF-AD91-2B2B-67B5DAB6011D}"/>
              </a:ext>
            </a:extLst>
          </p:cNvPr>
          <p:cNvSpPr>
            <a:spLocks noGrp="1"/>
          </p:cNvSpPr>
          <p:nvPr>
            <p:ph type="sldNum" sz="quarter" idx="12"/>
          </p:nvPr>
        </p:nvSpPr>
        <p:spPr/>
        <p:txBody>
          <a:bodyPr/>
          <a:lstStyle/>
          <a:p>
            <a:fld id="{B6F15528-21DE-4FAA-801E-634DDDAF4B2B}" type="slidenum">
              <a:rPr lang="en-US" smtClean="0"/>
              <a:pPr/>
              <a:t>4</a:t>
            </a:fld>
            <a:endParaRPr lang="en-US"/>
          </a:p>
        </p:txBody>
      </p:sp>
      <p:pic>
        <p:nvPicPr>
          <p:cNvPr id="6" name="Image 5">
            <a:extLst>
              <a:ext uri="{FF2B5EF4-FFF2-40B4-BE49-F238E27FC236}">
                <a16:creationId xmlns:a16="http://schemas.microsoft.com/office/drawing/2014/main" id="{69635611-2412-53D6-AABF-C841E1F3AD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Available Tasking</a:t>
            </a:r>
          </a:p>
        </p:txBody>
      </p:sp>
      <p:sp>
        <p:nvSpPr>
          <p:cNvPr id="4" name="Espace réservé du contenu 3">
            <a:extLst>
              <a:ext uri="{FF2B5EF4-FFF2-40B4-BE49-F238E27FC236}">
                <a16:creationId xmlns:a16="http://schemas.microsoft.com/office/drawing/2014/main" id="{426321D4-BF66-6051-5A32-32EBD25BEF54}"/>
              </a:ext>
            </a:extLst>
          </p:cNvPr>
          <p:cNvSpPr>
            <a:spLocks noGrp="1"/>
          </p:cNvSpPr>
          <p:nvPr>
            <p:ph idx="1"/>
          </p:nvPr>
        </p:nvSpPr>
        <p:spPr/>
        <p:txBody>
          <a:bodyPr>
            <a:normAutofit/>
          </a:bodyPr>
          <a:lstStyle/>
          <a:p>
            <a:r>
              <a:rPr lang="en-US" sz="2000" dirty="0"/>
              <a:t>Range 64C : 		Interactive target range		</a:t>
            </a:r>
          </a:p>
          <a:p>
            <a:r>
              <a:rPr lang="en-US" sz="2000" dirty="0"/>
              <a:t>Range 64B: 		Column T-55</a:t>
            </a:r>
          </a:p>
          <a:p>
            <a:r>
              <a:rPr lang="en-US" sz="2000" dirty="0"/>
              <a:t>Range 62:		Column vehicles</a:t>
            </a:r>
          </a:p>
          <a:p>
            <a:r>
              <a:rPr lang="en-US" sz="2000" dirty="0"/>
              <a:t>Caliente A, B, C:	Air to Air Range</a:t>
            </a:r>
          </a:p>
          <a:p>
            <a:r>
              <a:rPr lang="en-US" sz="2000" dirty="0"/>
              <a:t>Range 74:		Mock Airfield</a:t>
            </a:r>
          </a:p>
          <a:p>
            <a:r>
              <a:rPr lang="en-US" sz="2000" dirty="0"/>
              <a:t>Range 76:		Mock Airfield protected by live SA-2</a:t>
            </a:r>
          </a:p>
          <a:p>
            <a:r>
              <a:rPr lang="en-US" sz="2000" dirty="0"/>
              <a:t>Range 71:		Moving scud launchers + JTAC</a:t>
            </a:r>
          </a:p>
          <a:p>
            <a:r>
              <a:rPr lang="en-US" sz="2000" dirty="0"/>
              <a:t>R4809A:		Tonopah test range Live SA6 &amp; Live SA11 Tonopah.</a:t>
            </a:r>
          </a:p>
          <a:p>
            <a:r>
              <a:rPr lang="en-US" sz="2000" dirty="0"/>
              <a:t>AAR:			AR 255E (probe &amp; drogue), AR 232W (probe only) </a:t>
            </a:r>
            <a:br>
              <a:rPr lang="en-US" sz="2000" dirty="0"/>
            </a:br>
            <a:r>
              <a:rPr lang="en-US" sz="2000" dirty="0"/>
              <a:t>			</a:t>
            </a:r>
          </a:p>
        </p:txBody>
      </p:sp>
      <p:sp>
        <p:nvSpPr>
          <p:cNvPr id="3" name="Espace réservé du pied de page 2">
            <a:extLst>
              <a:ext uri="{FF2B5EF4-FFF2-40B4-BE49-F238E27FC236}">
                <a16:creationId xmlns:a16="http://schemas.microsoft.com/office/drawing/2014/main" id="{0D09990C-B5DC-AD8C-5A50-D5AC0D8971E9}"/>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A37E1CD3-7875-BC4D-AD6C-D52C39E385B6}"/>
              </a:ext>
            </a:extLst>
          </p:cNvPr>
          <p:cNvSpPr>
            <a:spLocks noGrp="1"/>
          </p:cNvSpPr>
          <p:nvPr>
            <p:ph type="sldNum" sz="quarter" idx="12"/>
          </p:nvPr>
        </p:nvSpPr>
        <p:spPr/>
        <p:txBody>
          <a:bodyPr/>
          <a:lstStyle/>
          <a:p>
            <a:fld id="{B6F15528-21DE-4FAA-801E-634DDDAF4B2B}" type="slidenum">
              <a:rPr lang="en-US" smtClean="0"/>
              <a:pPr/>
              <a:t>5</a:t>
            </a:fld>
            <a:endParaRPr lang="en-US"/>
          </a:p>
        </p:txBody>
      </p:sp>
      <p:pic>
        <p:nvPicPr>
          <p:cNvPr id="6" name="Image 5">
            <a:extLst>
              <a:ext uri="{FF2B5EF4-FFF2-40B4-BE49-F238E27FC236}">
                <a16:creationId xmlns:a16="http://schemas.microsoft.com/office/drawing/2014/main" id="{3A0A0F20-088C-D2FD-04A1-DBDD0F304C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Airbase &amp; Airspace</a:t>
            </a:r>
          </a:p>
        </p:txBody>
      </p:sp>
      <p:sp>
        <p:nvSpPr>
          <p:cNvPr id="4" name="Espace réservé du contenu 3">
            <a:extLst>
              <a:ext uri="{FF2B5EF4-FFF2-40B4-BE49-F238E27FC236}">
                <a16:creationId xmlns:a16="http://schemas.microsoft.com/office/drawing/2014/main" id="{ED8FCFA1-554E-317E-21B5-8EC52C5EB111}"/>
              </a:ext>
            </a:extLst>
          </p:cNvPr>
          <p:cNvSpPr>
            <a:spLocks noGrp="1"/>
          </p:cNvSpPr>
          <p:nvPr>
            <p:ph idx="1"/>
          </p:nvPr>
        </p:nvSpPr>
        <p:spPr>
          <a:xfrm>
            <a:off x="457200" y="1600200"/>
            <a:ext cx="8229600" cy="4983162"/>
          </a:xfrm>
        </p:spPr>
        <p:txBody>
          <a:bodyPr>
            <a:normAutofit lnSpcReduction="10000"/>
          </a:bodyPr>
          <a:lstStyle/>
          <a:p>
            <a:r>
              <a:rPr lang="en-US" sz="2000" dirty="0"/>
              <a:t>NELLIS AFB</a:t>
            </a:r>
            <a:br>
              <a:rPr lang="en-US" sz="2000" dirty="0"/>
            </a:br>
            <a:r>
              <a:rPr lang="en-US" sz="2000" dirty="0"/>
              <a:t>ATIS: 270.1</a:t>
            </a:r>
            <a:br>
              <a:rPr lang="en-US" sz="2000" dirty="0"/>
            </a:br>
            <a:r>
              <a:rPr lang="en-US" sz="2000" dirty="0"/>
              <a:t>Tower: 327.0</a:t>
            </a:r>
            <a:br>
              <a:rPr lang="en-US" sz="2000" dirty="0"/>
            </a:br>
            <a:r>
              <a:rPr lang="en-US" sz="2000" dirty="0"/>
              <a:t>Tacan 12X</a:t>
            </a:r>
            <a:br>
              <a:rPr lang="en-US" sz="2000" dirty="0"/>
            </a:br>
            <a:r>
              <a:rPr lang="en-US" sz="2000" dirty="0"/>
              <a:t>ILS: 109.1 (RWY21)</a:t>
            </a:r>
            <a:br>
              <a:rPr lang="en-US" sz="2000" dirty="0"/>
            </a:br>
            <a:endParaRPr lang="en-US" sz="2000" dirty="0"/>
          </a:p>
          <a:p>
            <a:r>
              <a:rPr lang="en-US" sz="2000" dirty="0"/>
              <a:t>CREECH AFB</a:t>
            </a:r>
            <a:br>
              <a:rPr lang="en-US" sz="2000" dirty="0"/>
            </a:br>
            <a:r>
              <a:rPr lang="en-US" sz="2000" dirty="0"/>
              <a:t>ATIS: 290.45</a:t>
            </a:r>
            <a:br>
              <a:rPr lang="en-US" sz="2000" dirty="0"/>
            </a:br>
            <a:r>
              <a:rPr lang="en-US" sz="2000" dirty="0"/>
              <a:t>Tower: 360.6</a:t>
            </a:r>
            <a:br>
              <a:rPr lang="en-US" sz="2000" dirty="0"/>
            </a:br>
            <a:r>
              <a:rPr lang="en-US" sz="2000" dirty="0"/>
              <a:t>Tacan 87X</a:t>
            </a:r>
            <a:br>
              <a:rPr lang="en-US" sz="2000" dirty="0"/>
            </a:br>
            <a:r>
              <a:rPr lang="en-US" sz="2000" dirty="0"/>
              <a:t>ILS: 108.7 (RWY08) 108.5 (RWY13)</a:t>
            </a:r>
            <a:br>
              <a:rPr lang="en-US" sz="2000" dirty="0"/>
            </a:br>
            <a:endParaRPr lang="en-US" sz="2000" dirty="0"/>
          </a:p>
          <a:p>
            <a:r>
              <a:rPr lang="en-US" sz="2000" dirty="0"/>
              <a:t>R4808A around Groom lake is a NO FLY zone actively protected by</a:t>
            </a:r>
            <a:br>
              <a:rPr lang="en-US" sz="2000" dirty="0"/>
            </a:br>
            <a:r>
              <a:rPr lang="en-US" sz="2000" dirty="0"/>
              <a:t>F-16 aggressors. They will scramble to intercept trespassers.</a:t>
            </a:r>
            <a:br>
              <a:rPr lang="en-US" sz="2000" dirty="0"/>
            </a:br>
            <a:endParaRPr lang="en-US" sz="2000" dirty="0"/>
          </a:p>
          <a:p>
            <a:r>
              <a:rPr lang="en-US" sz="2000" dirty="0"/>
              <a:t>Sally Corridor: mandatory route for entry into AA ranges</a:t>
            </a:r>
          </a:p>
          <a:p>
            <a:pPr marL="0" indent="0">
              <a:buNone/>
            </a:pPr>
            <a:endParaRPr lang="en-US" sz="2000" dirty="0"/>
          </a:p>
        </p:txBody>
      </p:sp>
      <p:sp>
        <p:nvSpPr>
          <p:cNvPr id="3" name="Espace réservé du pied de page 2">
            <a:extLst>
              <a:ext uri="{FF2B5EF4-FFF2-40B4-BE49-F238E27FC236}">
                <a16:creationId xmlns:a16="http://schemas.microsoft.com/office/drawing/2014/main" id="{1F60E639-5884-B224-C0D8-23BD587F2FCE}"/>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2F8C9B07-1226-BA32-FCDA-AB3FC4108A27}"/>
              </a:ext>
            </a:extLst>
          </p:cNvPr>
          <p:cNvSpPr>
            <a:spLocks noGrp="1"/>
          </p:cNvSpPr>
          <p:nvPr>
            <p:ph type="sldNum" sz="quarter" idx="12"/>
          </p:nvPr>
        </p:nvSpPr>
        <p:spPr/>
        <p:txBody>
          <a:bodyPr/>
          <a:lstStyle/>
          <a:p>
            <a:fld id="{B6F15528-21DE-4FAA-801E-634DDDAF4B2B}" type="slidenum">
              <a:rPr lang="en-US" smtClean="0"/>
              <a:pPr/>
              <a:t>6</a:t>
            </a:fld>
            <a:endParaRPr lang="en-US"/>
          </a:p>
        </p:txBody>
      </p:sp>
      <p:pic>
        <p:nvPicPr>
          <p:cNvPr id="6" name="Image 5">
            <a:extLst>
              <a:ext uri="{FF2B5EF4-FFF2-40B4-BE49-F238E27FC236}">
                <a16:creationId xmlns:a16="http://schemas.microsoft.com/office/drawing/2014/main" id="{EAACFD08-2F0C-318E-EEB1-E61217ED6A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Ranges (64C)</a:t>
            </a:r>
          </a:p>
        </p:txBody>
      </p:sp>
      <p:sp>
        <p:nvSpPr>
          <p:cNvPr id="4" name="Espace réservé du contenu 3">
            <a:extLst>
              <a:ext uri="{FF2B5EF4-FFF2-40B4-BE49-F238E27FC236}">
                <a16:creationId xmlns:a16="http://schemas.microsoft.com/office/drawing/2014/main" id="{60906B1C-7BAD-7A0B-D31F-CAAAB7078F13}"/>
              </a:ext>
            </a:extLst>
          </p:cNvPr>
          <p:cNvSpPr>
            <a:spLocks noGrp="1"/>
          </p:cNvSpPr>
          <p:nvPr>
            <p:ph idx="1"/>
          </p:nvPr>
        </p:nvSpPr>
        <p:spPr/>
        <p:txBody>
          <a:bodyPr>
            <a:normAutofit/>
          </a:bodyPr>
          <a:lstStyle/>
          <a:p>
            <a:r>
              <a:rPr lang="en-US" sz="2000" dirty="0"/>
              <a:t>R-64C - Interactive static targets</a:t>
            </a:r>
            <a:br>
              <a:rPr lang="en-US" sz="2000" dirty="0"/>
            </a:br>
            <a:r>
              <a:rPr lang="en-US" sz="2000" dirty="0"/>
              <a:t>INS waypoint (central bomb target) N36°41.151 ’ W115°39.758’</a:t>
            </a:r>
            <a:br>
              <a:rPr lang="en-US" sz="2000" dirty="0"/>
            </a:br>
            <a:r>
              <a:rPr lang="en-US" sz="2000" dirty="0"/>
              <a:t>Max 4 aircraft in the range airspace.</a:t>
            </a:r>
            <a:br>
              <a:rPr lang="en-US" sz="2000" dirty="0"/>
            </a:br>
            <a:r>
              <a:rPr lang="en-US" sz="2000" dirty="0"/>
              <a:t>Range Control (Blackjack) 377.8</a:t>
            </a:r>
            <a:br>
              <a:rPr lang="en-US" sz="2000" dirty="0"/>
            </a:br>
            <a:r>
              <a:rPr lang="en-US" sz="2000" dirty="0"/>
              <a:t>Range Radio: 325.0</a:t>
            </a:r>
            <a:br>
              <a:rPr lang="en-US" sz="2000" dirty="0"/>
            </a:br>
            <a:r>
              <a:rPr lang="en-US" sz="2000" dirty="0"/>
              <a:t>All comms on Range radio</a:t>
            </a:r>
            <a:br>
              <a:rPr lang="en-US" sz="2000" dirty="0"/>
            </a:br>
            <a:r>
              <a:rPr lang="en-US" sz="2000" dirty="0"/>
              <a:t>5 bomb targets + 3 strafe targets</a:t>
            </a:r>
            <a:br>
              <a:rPr lang="en-US" sz="2000" dirty="0"/>
            </a:br>
            <a:r>
              <a:rPr lang="en-US" sz="2000" dirty="0"/>
              <a:t>Run in 350° - Downwind: 170°</a:t>
            </a:r>
            <a:br>
              <a:rPr lang="en-US" sz="2000" dirty="0"/>
            </a:br>
            <a:r>
              <a:rPr lang="en-US" sz="2000" dirty="0"/>
              <a:t>Warning: remain clear of Creech AFB Tower area.</a:t>
            </a:r>
            <a:br>
              <a:rPr lang="en-US" sz="2000" dirty="0"/>
            </a:br>
            <a:r>
              <a:rPr lang="en-US" sz="2000" dirty="0"/>
              <a:t>Warning: Intensive UAV activity in the vicinity of Creech AFB. </a:t>
            </a:r>
            <a:br>
              <a:rPr lang="en-US" sz="2000" dirty="0"/>
            </a:br>
            <a:r>
              <a:rPr lang="en-US" sz="2000" dirty="0"/>
              <a:t>Intent: Multiple pass regular range operations &amp; procedures IAW Mission annex 1</a:t>
            </a:r>
            <a:br>
              <a:rPr lang="en-US" sz="2000" dirty="0"/>
            </a:br>
            <a:endParaRPr lang="en-US" sz="2000" dirty="0"/>
          </a:p>
        </p:txBody>
      </p:sp>
      <p:sp>
        <p:nvSpPr>
          <p:cNvPr id="3" name="Espace réservé du pied de page 2">
            <a:extLst>
              <a:ext uri="{FF2B5EF4-FFF2-40B4-BE49-F238E27FC236}">
                <a16:creationId xmlns:a16="http://schemas.microsoft.com/office/drawing/2014/main" id="{B04F3087-5C6B-F9F9-05EB-51AD91ABD28B}"/>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58E899D3-C606-BA49-7421-BEF0901D0593}"/>
              </a:ext>
            </a:extLst>
          </p:cNvPr>
          <p:cNvSpPr>
            <a:spLocks noGrp="1"/>
          </p:cNvSpPr>
          <p:nvPr>
            <p:ph type="sldNum" sz="quarter" idx="12"/>
          </p:nvPr>
        </p:nvSpPr>
        <p:spPr/>
        <p:txBody>
          <a:bodyPr/>
          <a:lstStyle/>
          <a:p>
            <a:fld id="{B6F15528-21DE-4FAA-801E-634DDDAF4B2B}" type="slidenum">
              <a:rPr lang="en-US" smtClean="0"/>
              <a:pPr/>
              <a:t>7</a:t>
            </a:fld>
            <a:endParaRPr lang="en-US"/>
          </a:p>
        </p:txBody>
      </p:sp>
      <p:pic>
        <p:nvPicPr>
          <p:cNvPr id="6" name="Image 5">
            <a:extLst>
              <a:ext uri="{FF2B5EF4-FFF2-40B4-BE49-F238E27FC236}">
                <a16:creationId xmlns:a16="http://schemas.microsoft.com/office/drawing/2014/main" id="{0D988D35-CCA1-6A82-3F59-9D5582E0C6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Ranges (64B – 62A)</a:t>
            </a:r>
          </a:p>
        </p:txBody>
      </p:sp>
      <p:sp>
        <p:nvSpPr>
          <p:cNvPr id="4" name="Espace réservé du contenu 3">
            <a:extLst>
              <a:ext uri="{FF2B5EF4-FFF2-40B4-BE49-F238E27FC236}">
                <a16:creationId xmlns:a16="http://schemas.microsoft.com/office/drawing/2014/main" id="{60906B1C-7BAD-7A0B-D31F-CAAAB7078F13}"/>
              </a:ext>
            </a:extLst>
          </p:cNvPr>
          <p:cNvSpPr>
            <a:spLocks noGrp="1"/>
          </p:cNvSpPr>
          <p:nvPr>
            <p:ph idx="1"/>
          </p:nvPr>
        </p:nvSpPr>
        <p:spPr/>
        <p:txBody>
          <a:bodyPr>
            <a:noAutofit/>
          </a:bodyPr>
          <a:lstStyle/>
          <a:p>
            <a:r>
              <a:rPr lang="en-US" sz="2000" dirty="0"/>
              <a:t>R-64B - static T-55 column</a:t>
            </a:r>
            <a:br>
              <a:rPr lang="en-US" sz="2000" dirty="0"/>
            </a:br>
            <a:r>
              <a:rPr lang="en-US" sz="2000" dirty="0"/>
              <a:t>INS waypoint N36°49.808 ’ W115°37.633’</a:t>
            </a:r>
            <a:br>
              <a:rPr lang="en-US" sz="2000" dirty="0"/>
            </a:br>
            <a:r>
              <a:rPr lang="en-US" sz="2000" dirty="0"/>
              <a:t>Range Control (Blackjack) 377.8</a:t>
            </a:r>
            <a:br>
              <a:rPr lang="en-US" sz="2000" dirty="0"/>
            </a:br>
            <a:r>
              <a:rPr lang="en-US" sz="2000" dirty="0"/>
              <a:t>2 lines of 7 T-55</a:t>
            </a:r>
            <a:br>
              <a:rPr lang="en-US" sz="2000" dirty="0"/>
            </a:br>
            <a:r>
              <a:rPr lang="en-US" sz="2000" dirty="0"/>
              <a:t>Remain in R64 airspace</a:t>
            </a:r>
            <a:br>
              <a:rPr lang="en-US" sz="2000" dirty="0"/>
            </a:br>
            <a:r>
              <a:rPr lang="en-US" sz="2000" dirty="0"/>
              <a:t>Warning: Small arm fires</a:t>
            </a:r>
            <a:br>
              <a:rPr lang="en-US" sz="2000" dirty="0"/>
            </a:br>
            <a:r>
              <a:rPr lang="en-US" sz="2000" dirty="0"/>
              <a:t>Intent: Mass area weapon training.</a:t>
            </a:r>
            <a:br>
              <a:rPr lang="en-US" sz="2000" dirty="0"/>
            </a:br>
            <a:endParaRPr lang="en-US" sz="2000" dirty="0"/>
          </a:p>
          <a:p>
            <a:r>
              <a:rPr lang="en-US" sz="2000" dirty="0"/>
              <a:t>R-62A - static vehicles for strafe</a:t>
            </a:r>
            <a:br>
              <a:rPr lang="en-US" sz="2000" dirty="0"/>
            </a:br>
            <a:r>
              <a:rPr lang="en-US" sz="2000" dirty="0"/>
              <a:t>Waypoint N36°55.049 ’ W115°25.698’</a:t>
            </a:r>
            <a:br>
              <a:rPr lang="en-US" sz="2000" dirty="0"/>
            </a:br>
            <a:r>
              <a:rPr lang="en-US" sz="2000" dirty="0"/>
              <a:t>Strafe targets are aligned with 2 </a:t>
            </a:r>
            <a:br>
              <a:rPr lang="en-US" sz="2000" dirty="0"/>
            </a:br>
            <a:r>
              <a:rPr lang="en-US" sz="2000" dirty="0"/>
              <a:t>line landmarks </a:t>
            </a:r>
            <a:br>
              <a:rPr lang="en-US" sz="2000" dirty="0"/>
            </a:br>
            <a:r>
              <a:rPr lang="en-US" sz="2000" dirty="0"/>
              <a:t>Range Control (Blackjack) 377.8</a:t>
            </a:r>
            <a:br>
              <a:rPr lang="en-US" sz="2000" dirty="0"/>
            </a:br>
            <a:r>
              <a:rPr lang="en-US" sz="2000" dirty="0"/>
              <a:t>Remain in R62A airspace</a:t>
            </a:r>
            <a:br>
              <a:rPr lang="en-US" sz="2000" dirty="0"/>
            </a:br>
            <a:r>
              <a:rPr lang="en-US" sz="2000" dirty="0"/>
              <a:t>Intent: Strafe or rocket aiming.</a:t>
            </a:r>
            <a:br>
              <a:rPr lang="en-US" sz="2000" dirty="0"/>
            </a:br>
            <a:br>
              <a:rPr lang="en-US" sz="2000" dirty="0"/>
            </a:br>
            <a:br>
              <a:rPr lang="en-US" sz="2000" dirty="0"/>
            </a:br>
            <a:br>
              <a:rPr lang="en-US" sz="2000" dirty="0"/>
            </a:br>
            <a:br>
              <a:rPr lang="en-US" sz="2000" dirty="0"/>
            </a:br>
            <a:endParaRPr lang="en-US" sz="2000" dirty="0"/>
          </a:p>
        </p:txBody>
      </p:sp>
      <p:pic>
        <p:nvPicPr>
          <p:cNvPr id="5" name="Image 4" descr="Une image contenant texte, salle de bain&#10;&#10;Description générée automatiquement">
            <a:extLst>
              <a:ext uri="{FF2B5EF4-FFF2-40B4-BE49-F238E27FC236}">
                <a16:creationId xmlns:a16="http://schemas.microsoft.com/office/drawing/2014/main" id="{8B40FC07-D142-24B8-DCF0-46279352495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6800" y="4191000"/>
            <a:ext cx="3962400" cy="2001625"/>
          </a:xfrm>
          <a:prstGeom prst="rect">
            <a:avLst/>
          </a:prstGeom>
        </p:spPr>
      </p:pic>
      <p:sp>
        <p:nvSpPr>
          <p:cNvPr id="3" name="Espace réservé du pied de page 2">
            <a:extLst>
              <a:ext uri="{FF2B5EF4-FFF2-40B4-BE49-F238E27FC236}">
                <a16:creationId xmlns:a16="http://schemas.microsoft.com/office/drawing/2014/main" id="{C72F8877-F51B-CD26-259C-FA6C73D718F0}"/>
              </a:ext>
            </a:extLst>
          </p:cNvPr>
          <p:cNvSpPr>
            <a:spLocks noGrp="1"/>
          </p:cNvSpPr>
          <p:nvPr>
            <p:ph type="ftr" sz="quarter" idx="11"/>
          </p:nvPr>
        </p:nvSpPr>
        <p:spPr/>
        <p:txBody>
          <a:bodyPr/>
          <a:lstStyle/>
          <a:p>
            <a:r>
              <a:rPr lang="en-US"/>
              <a:t>Made for 1st VFW by Red Dog</a:t>
            </a:r>
          </a:p>
        </p:txBody>
      </p:sp>
      <p:sp>
        <p:nvSpPr>
          <p:cNvPr id="6" name="Espace réservé du numéro de diapositive 5">
            <a:extLst>
              <a:ext uri="{FF2B5EF4-FFF2-40B4-BE49-F238E27FC236}">
                <a16:creationId xmlns:a16="http://schemas.microsoft.com/office/drawing/2014/main" id="{756704CC-E260-1557-D306-3F5AE65DC486}"/>
              </a:ext>
            </a:extLst>
          </p:cNvPr>
          <p:cNvSpPr>
            <a:spLocks noGrp="1"/>
          </p:cNvSpPr>
          <p:nvPr>
            <p:ph type="sldNum" sz="quarter" idx="12"/>
          </p:nvPr>
        </p:nvSpPr>
        <p:spPr/>
        <p:txBody>
          <a:bodyPr/>
          <a:lstStyle/>
          <a:p>
            <a:fld id="{B6F15528-21DE-4FAA-801E-634DDDAF4B2B}" type="slidenum">
              <a:rPr lang="en-US" smtClean="0"/>
              <a:pPr/>
              <a:t>8</a:t>
            </a:fld>
            <a:endParaRPr lang="en-US"/>
          </a:p>
        </p:txBody>
      </p:sp>
      <p:pic>
        <p:nvPicPr>
          <p:cNvPr id="7" name="Image 6">
            <a:extLst>
              <a:ext uri="{FF2B5EF4-FFF2-40B4-BE49-F238E27FC236}">
                <a16:creationId xmlns:a16="http://schemas.microsoft.com/office/drawing/2014/main" id="{B23DDD8F-0158-E001-4EA7-0A5B42913C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3258188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1550DA-E97D-90D4-D310-2135361D2B52}"/>
              </a:ext>
            </a:extLst>
          </p:cNvPr>
          <p:cNvSpPr>
            <a:spLocks noGrp="1"/>
          </p:cNvSpPr>
          <p:nvPr>
            <p:ph type="title"/>
          </p:nvPr>
        </p:nvSpPr>
        <p:spPr/>
        <p:txBody>
          <a:bodyPr/>
          <a:lstStyle/>
          <a:p>
            <a:r>
              <a:rPr lang="en-AU" dirty="0"/>
              <a:t>Ranges (74B)</a:t>
            </a:r>
            <a:endParaRPr lang="fr-FR" dirty="0"/>
          </a:p>
        </p:txBody>
      </p:sp>
      <p:sp>
        <p:nvSpPr>
          <p:cNvPr id="3" name="Espace réservé du contenu 2">
            <a:extLst>
              <a:ext uri="{FF2B5EF4-FFF2-40B4-BE49-F238E27FC236}">
                <a16:creationId xmlns:a16="http://schemas.microsoft.com/office/drawing/2014/main" id="{22A9EC08-83D3-597B-5EA6-5A6ED2B10A45}"/>
              </a:ext>
            </a:extLst>
          </p:cNvPr>
          <p:cNvSpPr>
            <a:spLocks noGrp="1"/>
          </p:cNvSpPr>
          <p:nvPr>
            <p:ph idx="1"/>
          </p:nvPr>
        </p:nvSpPr>
        <p:spPr/>
        <p:txBody>
          <a:bodyPr>
            <a:noAutofit/>
          </a:bodyPr>
          <a:lstStyle/>
          <a:p>
            <a:r>
              <a:rPr lang="en-US" sz="2000" dirty="0"/>
              <a:t>R-74B – Mock airfield RWY 06/24</a:t>
            </a:r>
            <a:br>
              <a:rPr lang="en-US" sz="2000" dirty="0"/>
            </a:br>
            <a:r>
              <a:rPr lang="en-US" sz="2000" dirty="0"/>
              <a:t>INS waypoint N37°24.411 ’ W116°14.112’</a:t>
            </a:r>
            <a:br>
              <a:rPr lang="en-US" sz="2000" dirty="0"/>
            </a:br>
            <a:r>
              <a:rPr lang="en-US" sz="2000" dirty="0"/>
              <a:t>Range Control (Blackjack) 377.8</a:t>
            </a:r>
            <a:br>
              <a:rPr lang="en-US" sz="2000" dirty="0"/>
            </a:br>
            <a:r>
              <a:rPr lang="en-US" sz="2000" dirty="0"/>
              <a:t>Multiple aircraft in wood and bomb bullseye</a:t>
            </a:r>
            <a:br>
              <a:rPr lang="en-US" sz="2000" dirty="0"/>
            </a:br>
            <a:r>
              <a:rPr lang="en-US" sz="2000" dirty="0"/>
              <a:t>Close proximity to live </a:t>
            </a:r>
            <a:br>
              <a:rPr lang="en-US" sz="2000" dirty="0"/>
            </a:br>
            <a:r>
              <a:rPr lang="en-US" sz="2000" dirty="0"/>
              <a:t>SAM range. </a:t>
            </a:r>
            <a:br>
              <a:rPr lang="en-US" sz="2000" dirty="0"/>
            </a:br>
            <a:r>
              <a:rPr lang="en-US" sz="2000" dirty="0"/>
              <a:t>Expect Sa-6, Sa-11 and Sa-2 </a:t>
            </a:r>
            <a:br>
              <a:rPr lang="en-US" sz="2000" dirty="0"/>
            </a:br>
            <a:r>
              <a:rPr lang="en-US" sz="2000" dirty="0"/>
              <a:t>no factor activity.</a:t>
            </a:r>
            <a:br>
              <a:rPr lang="en-US" sz="2000" dirty="0"/>
            </a:br>
            <a:r>
              <a:rPr lang="en-US" sz="2000" dirty="0"/>
              <a:t>Remain in R74 airspace.</a:t>
            </a:r>
            <a:br>
              <a:rPr lang="en-US" sz="2000" dirty="0"/>
            </a:br>
            <a:br>
              <a:rPr lang="en-US" sz="2000" dirty="0"/>
            </a:br>
            <a:r>
              <a:rPr lang="en-US" sz="2000" dirty="0"/>
              <a:t>Intent: Train General purpose </a:t>
            </a:r>
            <a:br>
              <a:rPr lang="en-US" sz="2000" dirty="0"/>
            </a:br>
            <a:r>
              <a:rPr lang="en-US" sz="2000" dirty="0"/>
              <a:t>or precision guided munition.</a:t>
            </a:r>
            <a:br>
              <a:rPr lang="en-US" sz="2000" dirty="0"/>
            </a:br>
            <a:r>
              <a:rPr lang="en-US" sz="2000" dirty="0"/>
              <a:t>No strafe. </a:t>
            </a:r>
          </a:p>
          <a:p>
            <a:pPr marL="0" indent="0">
              <a:buNone/>
            </a:pPr>
            <a:br>
              <a:rPr lang="en-US" sz="2000" dirty="0"/>
            </a:br>
            <a:br>
              <a:rPr lang="en-US" sz="2000" dirty="0"/>
            </a:br>
            <a:br>
              <a:rPr lang="en-US" sz="2000" dirty="0"/>
            </a:br>
            <a:endParaRPr lang="en-US" sz="2000" dirty="0"/>
          </a:p>
        </p:txBody>
      </p:sp>
      <p:pic>
        <p:nvPicPr>
          <p:cNvPr id="7" name="Image 6" descr="Une image contenant carte&#10;&#10;Description générée automatiquement">
            <a:extLst>
              <a:ext uri="{FF2B5EF4-FFF2-40B4-BE49-F238E27FC236}">
                <a16:creationId xmlns:a16="http://schemas.microsoft.com/office/drawing/2014/main" id="{36ACC987-4964-A0F0-495B-188C4EB06C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9638" y="2971800"/>
            <a:ext cx="4557162" cy="3438810"/>
          </a:xfrm>
          <a:prstGeom prst="rect">
            <a:avLst/>
          </a:prstGeom>
        </p:spPr>
      </p:pic>
      <p:sp>
        <p:nvSpPr>
          <p:cNvPr id="4" name="Espace réservé du pied de page 3">
            <a:extLst>
              <a:ext uri="{FF2B5EF4-FFF2-40B4-BE49-F238E27FC236}">
                <a16:creationId xmlns:a16="http://schemas.microsoft.com/office/drawing/2014/main" id="{F6C8C86E-4565-D628-EB09-CDDCF16F2876}"/>
              </a:ext>
            </a:extLst>
          </p:cNvPr>
          <p:cNvSpPr>
            <a:spLocks noGrp="1"/>
          </p:cNvSpPr>
          <p:nvPr>
            <p:ph type="ftr" sz="quarter" idx="11"/>
          </p:nvPr>
        </p:nvSpPr>
        <p:spPr/>
        <p:txBody>
          <a:bodyPr/>
          <a:lstStyle/>
          <a:p>
            <a:r>
              <a:rPr lang="en-US"/>
              <a:t>Made for 1st VFW by Red Dog</a:t>
            </a:r>
          </a:p>
        </p:txBody>
      </p:sp>
      <p:sp>
        <p:nvSpPr>
          <p:cNvPr id="5" name="Espace réservé du numéro de diapositive 4">
            <a:extLst>
              <a:ext uri="{FF2B5EF4-FFF2-40B4-BE49-F238E27FC236}">
                <a16:creationId xmlns:a16="http://schemas.microsoft.com/office/drawing/2014/main" id="{B1F82DD1-0934-018E-DDD6-382AF2B1A57A}"/>
              </a:ext>
            </a:extLst>
          </p:cNvPr>
          <p:cNvSpPr>
            <a:spLocks noGrp="1"/>
          </p:cNvSpPr>
          <p:nvPr>
            <p:ph type="sldNum" sz="quarter" idx="12"/>
          </p:nvPr>
        </p:nvSpPr>
        <p:spPr/>
        <p:txBody>
          <a:bodyPr/>
          <a:lstStyle/>
          <a:p>
            <a:fld id="{B6F15528-21DE-4FAA-801E-634DDDAF4B2B}" type="slidenum">
              <a:rPr lang="en-US" smtClean="0"/>
              <a:pPr/>
              <a:t>9</a:t>
            </a:fld>
            <a:endParaRPr lang="en-US"/>
          </a:p>
        </p:txBody>
      </p:sp>
      <p:pic>
        <p:nvPicPr>
          <p:cNvPr id="8" name="Image 7">
            <a:extLst>
              <a:ext uri="{FF2B5EF4-FFF2-40B4-BE49-F238E27FC236}">
                <a16:creationId xmlns:a16="http://schemas.microsoft.com/office/drawing/2014/main" id="{9C8D0709-5A88-C592-B67C-4C793D8C28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135" y="24565"/>
            <a:ext cx="985665" cy="1066800"/>
          </a:xfrm>
          <a:prstGeom prst="rect">
            <a:avLst/>
          </a:prstGeom>
        </p:spPr>
      </p:pic>
    </p:spTree>
    <p:extLst>
      <p:ext uri="{BB962C8B-B14F-4D97-AF65-F5344CB8AC3E}">
        <p14:creationId xmlns:p14="http://schemas.microsoft.com/office/powerpoint/2010/main" val="42000996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424e869fa93ec87bf9afea5bee9db3df85859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3681</TotalTime>
  <Words>2971</Words>
  <Application>Microsoft Office PowerPoint</Application>
  <PresentationFormat>Affichage à l'écran (4:3)</PresentationFormat>
  <Paragraphs>167</Paragraphs>
  <Slides>26</Slides>
  <Notes>0</Notes>
  <HiddenSlides>0</HiddenSlides>
  <MMClips>0</MMClips>
  <ScaleCrop>false</ScaleCrop>
  <HeadingPairs>
    <vt:vector size="8" baseType="variant">
      <vt:variant>
        <vt:lpstr>Polices utilisées</vt:lpstr>
      </vt:variant>
      <vt:variant>
        <vt:i4>2</vt:i4>
      </vt:variant>
      <vt:variant>
        <vt:lpstr>Thème</vt:lpstr>
      </vt:variant>
      <vt:variant>
        <vt:i4>1</vt:i4>
      </vt:variant>
      <vt:variant>
        <vt:lpstr>Serveurs OLE incorporés</vt:lpstr>
      </vt:variant>
      <vt:variant>
        <vt:i4>1</vt:i4>
      </vt:variant>
      <vt:variant>
        <vt:lpstr>Titres des diapositives</vt:lpstr>
      </vt:variant>
      <vt:variant>
        <vt:i4>26</vt:i4>
      </vt:variant>
    </vt:vector>
  </HeadingPairs>
  <TitlesOfParts>
    <vt:vector size="30" baseType="lpstr">
      <vt:lpstr>Arial</vt:lpstr>
      <vt:lpstr>Calibri</vt:lpstr>
      <vt:lpstr>Office Theme</vt:lpstr>
      <vt:lpstr>Image</vt:lpstr>
      <vt:lpstr>Multipurpose Training TDY Nellis AFB 1st VFW 22nd – VMFA-212</vt:lpstr>
      <vt:lpstr>Situation</vt:lpstr>
      <vt:lpstr>Mission Map</vt:lpstr>
      <vt:lpstr>Available flights:</vt:lpstr>
      <vt:lpstr>Available Tasking</vt:lpstr>
      <vt:lpstr>Airbase &amp; Airspace</vt:lpstr>
      <vt:lpstr>Ranges (64C)</vt:lpstr>
      <vt:lpstr>Ranges (64B – 62A)</vt:lpstr>
      <vt:lpstr>Ranges (74B)</vt:lpstr>
      <vt:lpstr>Ranges (76)</vt:lpstr>
      <vt:lpstr>Ranges (71S)</vt:lpstr>
      <vt:lpstr>SAM Ranges (R4809A &amp; TPH)</vt:lpstr>
      <vt:lpstr>AA Range: Caliente</vt:lpstr>
      <vt:lpstr>AAR: AR 232W &amp; AR 255E </vt:lpstr>
      <vt:lpstr>Weather</vt:lpstr>
      <vt:lpstr>Annexes: 1. Static Range (R-64C)</vt:lpstr>
      <vt:lpstr>Annexes: 1. Static Range (Cont)</vt:lpstr>
      <vt:lpstr>Annexes: 1. Static Range (Cont)</vt:lpstr>
      <vt:lpstr>Annexes: 1. Static Range (Cont)</vt:lpstr>
      <vt:lpstr>Annexes: 1. Static Range (Cont)</vt:lpstr>
      <vt:lpstr>Annexes: 2. Intercept</vt:lpstr>
      <vt:lpstr>Annexes: 2. Intercept (Cont)</vt:lpstr>
      <vt:lpstr>Annexes: 2. Intercept (Cont)</vt:lpstr>
      <vt:lpstr>Annexes: 2. Intercept (Cont)</vt:lpstr>
      <vt:lpstr>Annexes: 3. 1v2 or 2v2 BVR</vt:lpstr>
      <vt:lpstr>Mission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Red Dog</dc:creator>
  <cp:lastModifiedBy>Olivier Beaumont</cp:lastModifiedBy>
  <cp:revision>48</cp:revision>
  <dcterms:created xsi:type="dcterms:W3CDTF">2006-08-16T00:00:00Z</dcterms:created>
  <dcterms:modified xsi:type="dcterms:W3CDTF">2022-05-24T14:26:08Z</dcterms:modified>
</cp:coreProperties>
</file>